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6"/>
  </p:notesMasterIdLst>
  <p:sldIdLst>
    <p:sldId id="257" r:id="rId5"/>
    <p:sldId id="279" r:id="rId6"/>
    <p:sldId id="298" r:id="rId7"/>
    <p:sldId id="280" r:id="rId8"/>
    <p:sldId id="304" r:id="rId9"/>
    <p:sldId id="299" r:id="rId10"/>
    <p:sldId id="300" r:id="rId11"/>
    <p:sldId id="281" r:id="rId12"/>
    <p:sldId id="309" r:id="rId13"/>
    <p:sldId id="305" r:id="rId14"/>
    <p:sldId id="311" r:id="rId15"/>
    <p:sldId id="314" r:id="rId16"/>
    <p:sldId id="308" r:id="rId17"/>
    <p:sldId id="310" r:id="rId18"/>
    <p:sldId id="306" r:id="rId19"/>
    <p:sldId id="307" r:id="rId20"/>
    <p:sldId id="315" r:id="rId21"/>
    <p:sldId id="297" r:id="rId22"/>
    <p:sldId id="286" r:id="rId23"/>
    <p:sldId id="284" r:id="rId24"/>
    <p:sldId id="28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99CC00"/>
    <a:srgbClr val="B6AE0A"/>
    <a:srgbClr val="000000"/>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10/29/2020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 replace a picture, just select and delete it. Then use the Insert Picture icon to replace it with one of your own!</a:t>
            </a:r>
          </a:p>
        </p:txBody>
      </p:sp>
      <p:sp>
        <p:nvSpPr>
          <p:cNvPr id="4" name="Slide Number Placeholder 3"/>
          <p:cNvSpPr>
            <a:spLocks noGrp="1"/>
          </p:cNvSpPr>
          <p:nvPr>
            <p:ph type="sldNum" sz="quarter" idx="10"/>
          </p:nvPr>
        </p:nvSpPr>
        <p:spPr/>
        <p:txBody>
          <a:bodyPr/>
          <a:lstStyle/>
          <a:p>
            <a:fld id="{FC3821A9-1C31-4760-BDBC-9A0BA471B1B7}" type="slidenum">
              <a:rPr lang="en-US" smtClean="0"/>
              <a:t>1</a:t>
            </a:fld>
            <a:endParaRPr lang="en-US" dirty="0"/>
          </a:p>
        </p:txBody>
      </p:sp>
    </p:spTree>
    <p:extLst>
      <p:ext uri="{BB962C8B-B14F-4D97-AF65-F5344CB8AC3E}">
        <p14:creationId xmlns:p14="http://schemas.microsoft.com/office/powerpoint/2010/main" val="430022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C241E4-C1C3-44B6-8957-8BF379A0F5D0}" type="slidenum">
              <a:rPr lang="en-US" smtClean="0"/>
              <a:t>11</a:t>
            </a:fld>
            <a:endParaRPr lang="en-US"/>
          </a:p>
        </p:txBody>
      </p:sp>
    </p:spTree>
    <p:extLst>
      <p:ext uri="{BB962C8B-B14F-4D97-AF65-F5344CB8AC3E}">
        <p14:creationId xmlns:p14="http://schemas.microsoft.com/office/powerpoint/2010/main" val="1624227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C241E4-C1C3-44B6-8957-8BF379A0F5D0}" type="slidenum">
              <a:rPr lang="en-US" smtClean="0"/>
              <a:t>12</a:t>
            </a:fld>
            <a:endParaRPr lang="en-US"/>
          </a:p>
        </p:txBody>
      </p:sp>
    </p:spTree>
    <p:extLst>
      <p:ext uri="{BB962C8B-B14F-4D97-AF65-F5344CB8AC3E}">
        <p14:creationId xmlns:p14="http://schemas.microsoft.com/office/powerpoint/2010/main" val="3076573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C241E4-C1C3-44B6-8957-8BF379A0F5D0}" type="slidenum">
              <a:rPr lang="en-US" smtClean="0"/>
              <a:t>14</a:t>
            </a:fld>
            <a:endParaRPr lang="en-US"/>
          </a:p>
        </p:txBody>
      </p:sp>
    </p:spTree>
    <p:extLst>
      <p:ext uri="{BB962C8B-B14F-4D97-AF65-F5344CB8AC3E}">
        <p14:creationId xmlns:p14="http://schemas.microsoft.com/office/powerpoint/2010/main" val="3986659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C241E4-C1C3-44B6-8957-8BF379A0F5D0}" type="slidenum">
              <a:rPr lang="en-US" smtClean="0"/>
              <a:t>17</a:t>
            </a:fld>
            <a:endParaRPr lang="en-US"/>
          </a:p>
        </p:txBody>
      </p:sp>
    </p:spTree>
    <p:extLst>
      <p:ext uri="{BB962C8B-B14F-4D97-AF65-F5344CB8AC3E}">
        <p14:creationId xmlns:p14="http://schemas.microsoft.com/office/powerpoint/2010/main" val="4106087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ltLang="zh-SG"/>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ltLang="zh-SG"/>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10/29/2020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SG"/>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SG"/>
              <a:t>Click to edit Master text styles</a:t>
            </a:r>
          </a:p>
          <a:p>
            <a:pPr lvl="1"/>
            <a:r>
              <a:rPr lang="en-US" altLang="zh-SG"/>
              <a:t>Second level</a:t>
            </a:r>
          </a:p>
          <a:p>
            <a:pPr lvl="2"/>
            <a:r>
              <a:rPr lang="en-US" altLang="zh-SG"/>
              <a:t>Third level</a:t>
            </a:r>
          </a:p>
          <a:p>
            <a:pPr lvl="3"/>
            <a:r>
              <a:rPr lang="en-US" altLang="zh-SG"/>
              <a:t>Fourth level</a:t>
            </a:r>
          </a:p>
          <a:p>
            <a:pPr lvl="4"/>
            <a:r>
              <a:rPr lang="en-US" altLang="zh-SG"/>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10/29/2020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ltLang="zh-SG"/>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ltLang="zh-SG"/>
              <a:t>Click to edit Master text styles</a:t>
            </a:r>
          </a:p>
          <a:p>
            <a:pPr lvl="1"/>
            <a:r>
              <a:rPr lang="en-US" altLang="zh-SG"/>
              <a:t>Second level</a:t>
            </a:r>
          </a:p>
          <a:p>
            <a:pPr lvl="2"/>
            <a:r>
              <a:rPr lang="en-US" altLang="zh-SG"/>
              <a:t>Third level</a:t>
            </a:r>
          </a:p>
          <a:p>
            <a:pPr lvl="3"/>
            <a:r>
              <a:rPr lang="en-US" altLang="zh-SG"/>
              <a:t>Fourth level</a:t>
            </a:r>
          </a:p>
          <a:p>
            <a:pPr lvl="4"/>
            <a:r>
              <a:rPr lang="en-US" altLang="zh-SG"/>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10/29/2020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1522809" y="4843464"/>
            <a:ext cx="9146384" cy="947736"/>
          </a:xfrm>
        </p:spPr>
        <p:txBody>
          <a:bodyPr>
            <a:normAutofit/>
          </a:bodyPr>
          <a:lstStyle>
            <a:lvl1pPr algn="ctr">
              <a:lnSpc>
                <a:spcPct val="80000"/>
              </a:lnSpc>
              <a:defRPr sz="5600">
                <a:solidFill>
                  <a:schemeClr val="tx1">
                    <a:lumMod val="75000"/>
                    <a:lumOff val="25000"/>
                  </a:schemeClr>
                </a:solidFill>
              </a:defRPr>
            </a:lvl1pPr>
          </a:lstStyle>
          <a:p>
            <a:r>
              <a:rPr lang="en-US" altLang="zh-SG"/>
              <a:t>Click to edit Master title style</a:t>
            </a:r>
            <a:endParaRPr dirty="0"/>
          </a:p>
        </p:txBody>
      </p:sp>
      <p:sp>
        <p:nvSpPr>
          <p:cNvPr id="3" name="Subtitle 2"/>
          <p:cNvSpPr>
            <a:spLocks noGrp="1"/>
          </p:cNvSpPr>
          <p:nvPr>
            <p:ph type="subTitle" idx="1"/>
          </p:nvPr>
        </p:nvSpPr>
        <p:spPr>
          <a:xfrm>
            <a:off x="1522810" y="5791200"/>
            <a:ext cx="9146382" cy="457200"/>
          </a:xfrm>
        </p:spPr>
        <p:txBody>
          <a:bodyPr wrap="square">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SG"/>
              <a:t>Click to edit Master subtitle style</a:t>
            </a:r>
            <a:endParaRPr/>
          </a:p>
        </p:txBody>
      </p:sp>
      <p:sp>
        <p:nvSpPr>
          <p:cNvPr id="8" name="Rectangle 7"/>
          <p:cNvSpPr/>
          <p:nvPr/>
        </p:nvSpPr>
        <p:spPr bwMode="gray">
          <a:xfrm rot="185582">
            <a:off x="1414945" y="762624"/>
            <a:ext cx="2947781"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Picture Placeholder 10" descr="An empty placeholder to add an image. Click on the placeholder and select the image that you wish to add."/>
          <p:cNvSpPr>
            <a:spLocks noGrp="1"/>
          </p:cNvSpPr>
          <p:nvPr>
            <p:ph type="pic" sz="quarter" idx="13"/>
          </p:nvPr>
        </p:nvSpPr>
        <p:spPr bwMode="gray">
          <a:xfrm>
            <a:off x="1634976" y="917753"/>
            <a:ext cx="2593063" cy="3314700"/>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altLang="zh-SG"/>
              <a:t>Click icon to add picture</a:t>
            </a:r>
            <a:endParaRPr/>
          </a:p>
        </p:txBody>
      </p:sp>
      <p:sp>
        <p:nvSpPr>
          <p:cNvPr id="7" name="Rectangle 6"/>
          <p:cNvSpPr/>
          <p:nvPr/>
        </p:nvSpPr>
        <p:spPr bwMode="gray">
          <a:xfrm rot="120000">
            <a:off x="4601937" y="740344"/>
            <a:ext cx="2947781"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Picture Placeholder 10" descr="An empty placeholder to add an image. Click on the placeholder and select the image that you wish to add."/>
          <p:cNvSpPr>
            <a:spLocks noGrp="1"/>
          </p:cNvSpPr>
          <p:nvPr>
            <p:ph type="pic" sz="quarter" idx="14"/>
          </p:nvPr>
        </p:nvSpPr>
        <p:spPr bwMode="gray">
          <a:xfrm>
            <a:off x="4788754" y="917753"/>
            <a:ext cx="2593063" cy="3314700"/>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altLang="zh-SG"/>
              <a:t>Click icon to add picture</a:t>
            </a:r>
            <a:endParaRPr/>
          </a:p>
        </p:txBody>
      </p:sp>
      <p:sp>
        <p:nvSpPr>
          <p:cNvPr id="9" name="Rectangle 8"/>
          <p:cNvSpPr/>
          <p:nvPr/>
        </p:nvSpPr>
        <p:spPr bwMode="gray">
          <a:xfrm rot="21480000">
            <a:off x="7777286" y="727478"/>
            <a:ext cx="2947781"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3" name="Picture Placeholder 10" descr="An empty placeholder to add an image. Click on the placeholder and select the image that you wish to add."/>
          <p:cNvSpPr>
            <a:spLocks noGrp="1"/>
          </p:cNvSpPr>
          <p:nvPr>
            <p:ph type="pic" sz="quarter" idx="15"/>
          </p:nvPr>
        </p:nvSpPr>
        <p:spPr bwMode="gray">
          <a:xfrm>
            <a:off x="7942532" y="917754"/>
            <a:ext cx="2593063" cy="3314701"/>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altLang="zh-SG"/>
              <a:t>Click icon to add picture</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753D76A-AFCE-4D96-B917-CBEF96F7D1EB}" type="datetimeFigureOut">
              <a:rPr lang="en-US"/>
              <a:t>10/29/2020</a:t>
            </a:fld>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311911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SG"/>
              <a:t>Click to edit Master title style</a:t>
            </a:r>
            <a:endParaRPr lang="en-US" dirty="0"/>
          </a:p>
        </p:txBody>
      </p:sp>
      <p:sp>
        <p:nvSpPr>
          <p:cNvPr id="3" name="Content Placeholder 2"/>
          <p:cNvSpPr>
            <a:spLocks noGrp="1"/>
          </p:cNvSpPr>
          <p:nvPr>
            <p:ph idx="1"/>
          </p:nvPr>
        </p:nvSpPr>
        <p:spPr/>
        <p:txBody>
          <a:bodyPr/>
          <a:lstStyle/>
          <a:p>
            <a:pPr lvl="0"/>
            <a:r>
              <a:rPr lang="en-US" altLang="zh-SG"/>
              <a:t>Click to edit Master text styles</a:t>
            </a:r>
          </a:p>
          <a:p>
            <a:pPr lvl="1"/>
            <a:r>
              <a:rPr lang="en-US" altLang="zh-SG"/>
              <a:t>Second level</a:t>
            </a:r>
          </a:p>
          <a:p>
            <a:pPr lvl="2"/>
            <a:r>
              <a:rPr lang="en-US" altLang="zh-SG"/>
              <a:t>Third level</a:t>
            </a:r>
          </a:p>
          <a:p>
            <a:pPr lvl="3"/>
            <a:r>
              <a:rPr lang="en-US" altLang="zh-SG"/>
              <a:t>Fourth level</a:t>
            </a:r>
          </a:p>
          <a:p>
            <a:pPr lvl="4"/>
            <a:r>
              <a:rPr lang="en-US" altLang="zh-SG"/>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10/29/2020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ltLang="zh-SG"/>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SG"/>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10/29/2020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ltLang="zh-SG"/>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ltLang="zh-SG"/>
              <a:t>Click to edit Master text styles</a:t>
            </a:r>
          </a:p>
          <a:p>
            <a:pPr lvl="1"/>
            <a:r>
              <a:rPr lang="en-US" altLang="zh-SG"/>
              <a:t>Second level</a:t>
            </a:r>
          </a:p>
          <a:p>
            <a:pPr lvl="2"/>
            <a:r>
              <a:rPr lang="en-US" altLang="zh-SG"/>
              <a:t>Third level</a:t>
            </a:r>
          </a:p>
          <a:p>
            <a:pPr lvl="3"/>
            <a:r>
              <a:rPr lang="en-US" altLang="zh-SG"/>
              <a:t>Fourth level</a:t>
            </a:r>
          </a:p>
          <a:p>
            <a:pPr lvl="4"/>
            <a:r>
              <a:rPr lang="en-US" altLang="zh-SG"/>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ltLang="zh-SG"/>
              <a:t>Click to edit Master text styles</a:t>
            </a:r>
          </a:p>
          <a:p>
            <a:pPr lvl="1"/>
            <a:r>
              <a:rPr lang="en-US" altLang="zh-SG"/>
              <a:t>Second level</a:t>
            </a:r>
          </a:p>
          <a:p>
            <a:pPr lvl="2"/>
            <a:r>
              <a:rPr lang="en-US" altLang="zh-SG"/>
              <a:t>Third level</a:t>
            </a:r>
          </a:p>
          <a:p>
            <a:pPr lvl="3"/>
            <a:r>
              <a:rPr lang="en-US" altLang="zh-SG"/>
              <a:t>Fourth level</a:t>
            </a:r>
          </a:p>
          <a:p>
            <a:pPr lvl="4"/>
            <a:r>
              <a:rPr lang="en-US" altLang="zh-SG"/>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10/29/2020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zh-SG"/>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SG"/>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ltLang="zh-SG"/>
              <a:t>Click to edit Master text styles</a:t>
            </a:r>
          </a:p>
          <a:p>
            <a:pPr lvl="1"/>
            <a:r>
              <a:rPr lang="en-US" altLang="zh-SG"/>
              <a:t>Second level</a:t>
            </a:r>
          </a:p>
          <a:p>
            <a:pPr lvl="2"/>
            <a:r>
              <a:rPr lang="en-US" altLang="zh-SG"/>
              <a:t>Third level</a:t>
            </a:r>
          </a:p>
          <a:p>
            <a:pPr lvl="3"/>
            <a:r>
              <a:rPr lang="en-US" altLang="zh-SG"/>
              <a:t>Fourth level</a:t>
            </a:r>
          </a:p>
          <a:p>
            <a:pPr lvl="4"/>
            <a:r>
              <a:rPr lang="en-US" altLang="zh-SG"/>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ltLang="zh-SG"/>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ltLang="zh-SG"/>
              <a:t>Click to edit Master text styles</a:t>
            </a:r>
          </a:p>
          <a:p>
            <a:pPr lvl="1"/>
            <a:r>
              <a:rPr lang="en-US" altLang="zh-SG"/>
              <a:t>Second level</a:t>
            </a:r>
          </a:p>
          <a:p>
            <a:pPr lvl="2"/>
            <a:r>
              <a:rPr lang="en-US" altLang="zh-SG"/>
              <a:t>Third level</a:t>
            </a:r>
          </a:p>
          <a:p>
            <a:pPr lvl="3"/>
            <a:r>
              <a:rPr lang="en-US" altLang="zh-SG"/>
              <a:t>Fourth level</a:t>
            </a:r>
          </a:p>
          <a:p>
            <a:pPr lvl="4"/>
            <a:r>
              <a:rPr lang="en-US" altLang="zh-SG"/>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10/29/2020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SG"/>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10/29/2020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10/29/2020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ltLang="zh-SG"/>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ltLang="zh-SG"/>
              <a:t>Click to edit Master text styles</a:t>
            </a:r>
          </a:p>
          <a:p>
            <a:pPr lvl="1"/>
            <a:r>
              <a:rPr lang="en-US" altLang="zh-SG"/>
              <a:t>Second level</a:t>
            </a:r>
          </a:p>
          <a:p>
            <a:pPr lvl="2"/>
            <a:r>
              <a:rPr lang="en-US" altLang="zh-SG"/>
              <a:t>Third level</a:t>
            </a:r>
          </a:p>
          <a:p>
            <a:pPr lvl="3"/>
            <a:r>
              <a:rPr lang="en-US" altLang="zh-SG"/>
              <a:t>Fourth level</a:t>
            </a:r>
          </a:p>
          <a:p>
            <a:pPr lvl="4"/>
            <a:r>
              <a:rPr lang="en-US" altLang="zh-SG"/>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SG"/>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10/29/2020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ltLang="zh-SG"/>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SG"/>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SG"/>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10/29/2020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ltLang="zh-SG"/>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ltLang="zh-SG"/>
              <a:t>Click to edit Master text styles</a:t>
            </a:r>
          </a:p>
          <a:p>
            <a:pPr lvl="1"/>
            <a:r>
              <a:rPr lang="en-US" altLang="zh-SG"/>
              <a:t>Second level</a:t>
            </a:r>
          </a:p>
          <a:p>
            <a:pPr lvl="2"/>
            <a:r>
              <a:rPr lang="en-US" altLang="zh-SG"/>
              <a:t>Third level</a:t>
            </a:r>
          </a:p>
          <a:p>
            <a:pPr lvl="3"/>
            <a:r>
              <a:rPr lang="en-US" altLang="zh-SG"/>
              <a:t>Fourth level</a:t>
            </a:r>
          </a:p>
          <a:p>
            <a:pPr lvl="4"/>
            <a:r>
              <a:rPr lang="en-US" altLang="zh-SG"/>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10/29/2020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 id="2147483661" r:id="rId12"/>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a312863063" TargetMode="External"/><Relationship Id="rId3" Type="http://schemas.openxmlformats.org/officeDocument/2006/relationships/hyperlink" Target="https://www.tensorflow.org/tutorials/generative/dcgan" TargetMode="External"/><Relationship Id="rId7" Type="http://schemas.openxmlformats.org/officeDocument/2006/relationships/hyperlink" Target="http://www.taisau.com/" TargetMode="External"/><Relationship Id="rId2" Type="http://schemas.openxmlformats.org/officeDocument/2006/relationships/hyperlink" Target="https://arxiv.org/pdf/1511.06434.pdf" TargetMode="External"/><Relationship Id="rId1" Type="http://schemas.openxmlformats.org/officeDocument/2006/relationships/slideLayout" Target="../slideLayouts/slideLayout7.xml"/><Relationship Id="rId6" Type="http://schemas.openxmlformats.org/officeDocument/2006/relationships/hyperlink" Target="http://www.seeprettyface.com/mydataset.html" TargetMode="External"/><Relationship Id="rId5" Type="http://schemas.openxmlformats.org/officeDocument/2006/relationships/hyperlink" Target="https://github.com/NVlabs/stylegan2" TargetMode="External"/><Relationship Id="rId4" Type="http://schemas.openxmlformats.org/officeDocument/2006/relationships/hyperlink" Target="https://arxiv.org/pdf/1912.04958.pdf" TargetMode="Externa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hyperlink" Target="https://arxiv.org/pdf/1707.07012.pdf" TargetMode="External"/><Relationship Id="rId3" Type="http://schemas.openxmlformats.org/officeDocument/2006/relationships/hyperlink" Target="https://arxiv.org/pdf/1512.03385.pdf" TargetMode="External"/><Relationship Id="rId7" Type="http://schemas.openxmlformats.org/officeDocument/2006/relationships/hyperlink" Target="https://arxiv.org/pdf/1608.06993.pdf" TargetMode="External"/><Relationship Id="rId2" Type="http://schemas.openxmlformats.org/officeDocument/2006/relationships/hyperlink" Target="https://arxiv.org/pdf/1409.1556.pdf" TargetMode="External"/><Relationship Id="rId1" Type="http://schemas.openxmlformats.org/officeDocument/2006/relationships/slideLayout" Target="../slideLayouts/slideLayout7.xml"/><Relationship Id="rId6" Type="http://schemas.openxmlformats.org/officeDocument/2006/relationships/hyperlink" Target="https://arxiv.org/pdf/1801.04381.pdf" TargetMode="External"/><Relationship Id="rId5" Type="http://schemas.openxmlformats.org/officeDocument/2006/relationships/hyperlink" Target="https://arxiv.org/pdf/1602.07261.pdf" TargetMode="External"/><Relationship Id="rId10" Type="http://schemas.openxmlformats.org/officeDocument/2006/relationships/hyperlink" Target="http://www.datacamp.com/" TargetMode="External"/><Relationship Id="rId4" Type="http://schemas.openxmlformats.org/officeDocument/2006/relationships/hyperlink" Target="https://arxiv.org/pdf/1610.02357.pdf" TargetMode="External"/><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522810" y="5903651"/>
            <a:ext cx="9146382" cy="504548"/>
          </a:xfrm>
        </p:spPr>
        <p:txBody>
          <a:bodyPr>
            <a:normAutofit/>
          </a:bodyPr>
          <a:lstStyle/>
          <a:p>
            <a:r>
              <a:rPr lang="en-US" dirty="0">
                <a:latin typeface="Calibri" panose="020F0502020204030204" pitchFamily="34" charset="0"/>
                <a:cs typeface="Calibri" panose="020F0502020204030204" pitchFamily="34" charset="0"/>
              </a:rPr>
              <a:t>Group 02, Team Members</a:t>
            </a:r>
            <a:r>
              <a:rPr lang="en-US" dirty="0">
                <a:solidFill>
                  <a:schemeClr val="tx1"/>
                </a:solidFill>
                <a:latin typeface="Calibri" panose="020F0502020204030204" pitchFamily="34" charset="0"/>
                <a:cs typeface="Calibri" panose="020F0502020204030204" pitchFamily="34" charset="0"/>
              </a:rPr>
              <a:t>: YIN Tian Shi, YANG Lu Yi, YU Yu</a:t>
            </a:r>
          </a:p>
        </p:txBody>
      </p:sp>
      <p:pic>
        <p:nvPicPr>
          <p:cNvPr id="10" name="Picture Placeholder 9">
            <a:extLst>
              <a:ext uri="{FF2B5EF4-FFF2-40B4-BE49-F238E27FC236}">
                <a16:creationId xmlns:a16="http://schemas.microsoft.com/office/drawing/2014/main" id="{11A4C948-A31A-4F80-8ABA-038FE70CEEB0}"/>
              </a:ext>
            </a:extLst>
          </p:cNvPr>
          <p:cNvPicPr>
            <a:picLocks noGrp="1" noChangeAspect="1"/>
          </p:cNvPicPr>
          <p:nvPr>
            <p:ph type="pic" sz="quarter" idx="13"/>
          </p:nvPr>
        </p:nvPicPr>
        <p:blipFill>
          <a:blip r:embed="rId3"/>
          <a:srcRect l="10896" r="10896"/>
          <a:stretch>
            <a:fillRect/>
          </a:stretch>
        </p:blipFill>
        <p:spPr/>
      </p:pic>
      <p:pic>
        <p:nvPicPr>
          <p:cNvPr id="16" name="Picture Placeholder 15">
            <a:extLst>
              <a:ext uri="{FF2B5EF4-FFF2-40B4-BE49-F238E27FC236}">
                <a16:creationId xmlns:a16="http://schemas.microsoft.com/office/drawing/2014/main" id="{E6EB46BF-2476-4477-BBED-44BB830ABE83}"/>
              </a:ext>
            </a:extLst>
          </p:cNvPr>
          <p:cNvPicPr>
            <a:picLocks noGrp="1" noChangeAspect="1"/>
          </p:cNvPicPr>
          <p:nvPr>
            <p:ph type="pic" sz="quarter" idx="15"/>
          </p:nvPr>
        </p:nvPicPr>
        <p:blipFill>
          <a:blip r:embed="rId4"/>
          <a:srcRect l="10940" r="10940"/>
          <a:stretch>
            <a:fillRect/>
          </a:stretch>
        </p:blipFill>
        <p:spPr/>
      </p:pic>
      <p:sp>
        <p:nvSpPr>
          <p:cNvPr id="19" name="TextBox 18">
            <a:extLst>
              <a:ext uri="{FF2B5EF4-FFF2-40B4-BE49-F238E27FC236}">
                <a16:creationId xmlns:a16="http://schemas.microsoft.com/office/drawing/2014/main" id="{F94799A3-085A-4BA4-AA11-CACCF98FBDEB}"/>
              </a:ext>
            </a:extLst>
          </p:cNvPr>
          <p:cNvSpPr txBox="1"/>
          <p:nvPr/>
        </p:nvSpPr>
        <p:spPr>
          <a:xfrm>
            <a:off x="1634976" y="4323424"/>
            <a:ext cx="9426601" cy="1446550"/>
          </a:xfrm>
          <a:prstGeom prst="rect">
            <a:avLst/>
          </a:prstGeom>
          <a:noFill/>
        </p:spPr>
        <p:txBody>
          <a:bodyPr wrap="square" rtlCol="0">
            <a:spAutoFit/>
          </a:bodyPr>
          <a:lstStyle/>
          <a:p>
            <a:r>
              <a:rPr lang="en-US" altLang="zh-SG" sz="5600" dirty="0">
                <a:latin typeface="Calibri" panose="020F0502020204030204" pitchFamily="34" charset="0"/>
                <a:cs typeface="Calibri" panose="020F0502020204030204" pitchFamily="34" charset="0"/>
              </a:rPr>
              <a:t>                   VisionLab </a:t>
            </a:r>
          </a:p>
          <a:p>
            <a:r>
              <a:rPr lang="en-US" altLang="zh-SG" sz="3200" dirty="0">
                <a:solidFill>
                  <a:schemeClr val="tx1">
                    <a:lumMod val="85000"/>
                    <a:lumOff val="15000"/>
                  </a:schemeClr>
                </a:solidFill>
                <a:latin typeface="Calibri" panose="020F0502020204030204" pitchFamily="34" charset="0"/>
                <a:cs typeface="Calibri" panose="020F0502020204030204" pitchFamily="34" charset="0"/>
              </a:rPr>
              <a:t>                (Facial Images Generator &amp; Detector)</a:t>
            </a:r>
            <a:endParaRPr lang="zh-SG" altLang="en-US" sz="3200" dirty="0">
              <a:solidFill>
                <a:schemeClr val="tx1">
                  <a:lumMod val="85000"/>
                  <a:lumOff val="15000"/>
                </a:schemeClr>
              </a:solidFill>
              <a:latin typeface="Calibri" panose="020F0502020204030204" pitchFamily="34" charset="0"/>
              <a:cs typeface="Calibri" panose="020F0502020204030204" pitchFamily="34" charset="0"/>
            </a:endParaRPr>
          </a:p>
        </p:txBody>
      </p:sp>
      <p:pic>
        <p:nvPicPr>
          <p:cNvPr id="22" name="Picture Placeholder 9">
            <a:extLst>
              <a:ext uri="{FF2B5EF4-FFF2-40B4-BE49-F238E27FC236}">
                <a16:creationId xmlns:a16="http://schemas.microsoft.com/office/drawing/2014/main" id="{3061B323-F82C-4505-A7E9-F98BF62A3D1D}"/>
              </a:ext>
            </a:extLst>
          </p:cNvPr>
          <p:cNvPicPr>
            <a:picLocks noChangeAspect="1"/>
          </p:cNvPicPr>
          <p:nvPr/>
        </p:nvPicPr>
        <p:blipFill>
          <a:blip r:embed="rId3"/>
          <a:srcRect l="10896" r="10896"/>
          <a:stretch>
            <a:fillRect/>
          </a:stretch>
        </p:blipFill>
        <p:spPr bwMode="gray">
          <a:xfrm>
            <a:off x="1634976" y="894980"/>
            <a:ext cx="2593063" cy="3314700"/>
          </a:xfrm>
          <a:prstGeom prst="rect">
            <a:avLst/>
          </a:prstGeo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pic>
      <p:pic>
        <p:nvPicPr>
          <p:cNvPr id="24" name="Picture Placeholder 15">
            <a:extLst>
              <a:ext uri="{FF2B5EF4-FFF2-40B4-BE49-F238E27FC236}">
                <a16:creationId xmlns:a16="http://schemas.microsoft.com/office/drawing/2014/main" id="{7F6AC55D-340C-4A9B-932A-CC3C27E95986}"/>
              </a:ext>
            </a:extLst>
          </p:cNvPr>
          <p:cNvPicPr>
            <a:picLocks noChangeAspect="1"/>
          </p:cNvPicPr>
          <p:nvPr/>
        </p:nvPicPr>
        <p:blipFill>
          <a:blip r:embed="rId4"/>
          <a:srcRect l="10940" r="10940"/>
          <a:stretch>
            <a:fillRect/>
          </a:stretch>
        </p:blipFill>
        <p:spPr bwMode="gray">
          <a:xfrm>
            <a:off x="7942532" y="894981"/>
            <a:ext cx="2593063" cy="3314701"/>
          </a:xfrm>
          <a:prstGeom prst="rect">
            <a:avLst/>
          </a:prstGeo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pic>
      <p:pic>
        <p:nvPicPr>
          <p:cNvPr id="20" name="Picture Placeholder 19">
            <a:extLst>
              <a:ext uri="{FF2B5EF4-FFF2-40B4-BE49-F238E27FC236}">
                <a16:creationId xmlns:a16="http://schemas.microsoft.com/office/drawing/2014/main" id="{FC32BDC2-DF7E-4206-8FFB-06D719FBDAC1}"/>
              </a:ext>
            </a:extLst>
          </p:cNvPr>
          <p:cNvPicPr>
            <a:picLocks noGrp="1" noChangeAspect="1"/>
          </p:cNvPicPr>
          <p:nvPr>
            <p:ph type="pic" sz="quarter" idx="14"/>
          </p:nvPr>
        </p:nvPicPr>
        <p:blipFill>
          <a:blip r:embed="rId5"/>
          <a:srcRect l="9758" r="9758"/>
          <a:stretch>
            <a:fillRect/>
          </a:stretch>
        </p:blipFill>
        <p:spPr/>
      </p:pic>
    </p:spTree>
    <p:extLst>
      <p:ext uri="{BB962C8B-B14F-4D97-AF65-F5344CB8AC3E}">
        <p14:creationId xmlns:p14="http://schemas.microsoft.com/office/powerpoint/2010/main" val="307381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DA5EEB-384D-4466-B3C6-D418E0470454}"/>
              </a:ext>
            </a:extLst>
          </p:cNvPr>
          <p:cNvSpPr txBox="1"/>
          <p:nvPr/>
        </p:nvSpPr>
        <p:spPr>
          <a:xfrm>
            <a:off x="435006" y="133167"/>
            <a:ext cx="8664606" cy="523220"/>
          </a:xfrm>
          <a:prstGeom prst="rect">
            <a:avLst/>
          </a:prstGeom>
          <a:noFill/>
        </p:spPr>
        <p:txBody>
          <a:bodyPr wrap="square" rtlCol="0">
            <a:spAutoFit/>
          </a:bodyPr>
          <a:lstStyle/>
          <a:p>
            <a:r>
              <a:rPr lang="en-US" altLang="zh-SG" sz="2800" b="1" dirty="0">
                <a:latin typeface="Arial" panose="020B0604020202020204" pitchFamily="34" charset="0"/>
                <a:cs typeface="Arial" panose="020B0604020202020204" pitchFamily="34" charset="0"/>
              </a:rPr>
              <a:t>Image Generator – Models (GANs)   </a:t>
            </a:r>
            <a:r>
              <a:rPr lang="en-US" altLang="zh-SG" sz="2800" dirty="0">
                <a:latin typeface="Arial" panose="020B0604020202020204" pitchFamily="34" charset="0"/>
                <a:cs typeface="Arial" panose="020B0604020202020204" pitchFamily="34" charset="0"/>
              </a:rPr>
              <a:t>Page 1/3</a:t>
            </a:r>
            <a:endParaRPr lang="zh-SG" altLang="en-US" sz="2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9686926-D5C7-4CF7-A2FC-7C05A151517A}"/>
              </a:ext>
            </a:extLst>
          </p:cNvPr>
          <p:cNvSpPr txBox="1"/>
          <p:nvPr/>
        </p:nvSpPr>
        <p:spPr>
          <a:xfrm>
            <a:off x="687160" y="3717584"/>
            <a:ext cx="10596031" cy="3154710"/>
          </a:xfrm>
          <a:prstGeom prst="rect">
            <a:avLst/>
          </a:prstGeom>
          <a:noFill/>
        </p:spPr>
        <p:txBody>
          <a:bodyPr wrap="square" rtlCol="0" anchor="t">
            <a:spAutoFit/>
          </a:bodyPr>
          <a:lstStyle/>
          <a:p>
            <a:pPr marL="342900" indent="-342900">
              <a:buFont typeface="Wingdings" panose="05000000000000000000" pitchFamily="2" charset="2"/>
              <a:buChar char="q"/>
            </a:pPr>
            <a:r>
              <a:rPr lang="en-US" altLang="zh-SG" dirty="0">
                <a:latin typeface="Arial" panose="020B0604020202020204" pitchFamily="34" charset="0"/>
                <a:ea typeface="SimSun" panose="02010600030101010101" pitchFamily="2" charset="-122"/>
                <a:cs typeface="Arial" panose="020B0604020202020204" pitchFamily="34" charset="0"/>
              </a:rPr>
              <a:t>DCGAN (Deep Convolutional GAN) </a:t>
            </a:r>
          </a:p>
          <a:p>
            <a:pPr marL="742950" lvl="1" indent="-285750">
              <a:spcAft>
                <a:spcPts val="600"/>
              </a:spcAft>
              <a:buFont typeface="Arial" panose="020B0604020202020204" pitchFamily="34" charset="0"/>
              <a:buChar char="•"/>
            </a:pPr>
            <a:r>
              <a:rPr lang="en-US" sz="1600" dirty="0">
                <a:hlinkClick r:id="rId2"/>
              </a:rPr>
              <a:t>https://arxiv.org/pdf/1511.06434.pdf</a:t>
            </a:r>
            <a:endParaRPr lang="en-US" sz="1600" dirty="0"/>
          </a:p>
          <a:p>
            <a:pPr marL="742950" lvl="1" indent="-285750">
              <a:spcAft>
                <a:spcPts val="600"/>
              </a:spcAft>
              <a:buFont typeface="Arial" panose="020B0604020202020204" pitchFamily="34" charset="0"/>
              <a:buChar char="•"/>
            </a:pPr>
            <a:r>
              <a:rPr lang="en-US" sz="1600" dirty="0">
                <a:hlinkClick r:id="rId3"/>
              </a:rPr>
              <a:t>https://www.tensorflow.org/tutorials/generative/dcgan</a:t>
            </a:r>
            <a:endParaRPr lang="en-US" altLang="zh-SG" sz="1600" dirty="0">
              <a:latin typeface="Arial" panose="020B0604020202020204" pitchFamily="34" charset="0"/>
              <a:ea typeface="SimSun" panose="02010600030101010101" pitchFamily="2" charset="-122"/>
              <a:cs typeface="Arial" panose="020B0604020202020204" pitchFamily="34" charset="0"/>
            </a:endParaRPr>
          </a:p>
          <a:p>
            <a:pPr marL="342900" indent="-342900">
              <a:buFont typeface="Wingdings" panose="05000000000000000000" pitchFamily="2" charset="2"/>
              <a:buChar char="q"/>
            </a:pPr>
            <a:r>
              <a:rPr lang="en-US" altLang="zh-SG" dirty="0">
                <a:latin typeface="Arial" panose="020B0604020202020204" pitchFamily="34" charset="0"/>
                <a:ea typeface="SimSun" panose="02010600030101010101" pitchFamily="2" charset="-122"/>
                <a:cs typeface="Arial" panose="020B0604020202020204" pitchFamily="34" charset="0"/>
              </a:rPr>
              <a:t>StyleGAN2</a:t>
            </a:r>
          </a:p>
          <a:p>
            <a:pPr marL="800100" lvl="1" indent="-342900">
              <a:spcAft>
                <a:spcPts val="600"/>
              </a:spcAft>
              <a:buFont typeface="Arial" panose="020B0604020202020204" pitchFamily="34" charset="0"/>
              <a:buChar char="•"/>
            </a:pPr>
            <a:r>
              <a:rPr lang="en-US" altLang="zh-SG" sz="1600" dirty="0">
                <a:hlinkClick r:id="rId4"/>
              </a:rPr>
              <a:t>https://arxiv.org/pdf/1912.04958.pdf</a:t>
            </a:r>
            <a:endParaRPr lang="en-US" altLang="zh-SG" sz="1600" dirty="0"/>
          </a:p>
          <a:p>
            <a:pPr marL="800100" lvl="1" indent="-342900">
              <a:spcAft>
                <a:spcPts val="600"/>
              </a:spcAft>
              <a:buFont typeface="Arial" panose="020B0604020202020204" pitchFamily="34" charset="0"/>
              <a:buChar char="•"/>
            </a:pPr>
            <a:r>
              <a:rPr lang="en-US" altLang="zh-SG" sz="1600" dirty="0">
                <a:hlinkClick r:id="rId5"/>
              </a:rPr>
              <a:t>https://github.com/NVlabs/stylegan2</a:t>
            </a:r>
            <a:endParaRPr lang="en-US" altLang="zh-SG" sz="1600" dirty="0"/>
          </a:p>
          <a:p>
            <a:pPr marL="800100" lvl="1" indent="-342900">
              <a:spcAft>
                <a:spcPts val="600"/>
              </a:spcAft>
              <a:buFont typeface="Arial" panose="020B0604020202020204" pitchFamily="34" charset="0"/>
              <a:buChar char="•"/>
            </a:pPr>
            <a:r>
              <a:rPr lang="en-US" altLang="zh-SG" sz="1600" u="sng" dirty="0">
                <a:solidFill>
                  <a:srgbClr val="0070C0"/>
                </a:solidFill>
                <a:latin typeface="Arial" panose="020B0604020202020204" pitchFamily="34" charset="0"/>
                <a:ea typeface="华文仿宋"/>
                <a:cs typeface="Arial" panose="020B0604020202020204" pitchFamily="34" charset="0"/>
                <a:hlinkClick r:id="rId6"/>
              </a:rPr>
              <a:t>http://www.seeprettyface.com/mydataset.html</a:t>
            </a:r>
            <a:endParaRPr lang="en-US" altLang="zh-SG" sz="1600" u="sng" dirty="0">
              <a:solidFill>
                <a:srgbClr val="0070C0"/>
              </a:solidFill>
              <a:latin typeface="Arial" panose="020B0604020202020204" pitchFamily="34" charset="0"/>
              <a:ea typeface="华文仿宋"/>
              <a:cs typeface="Arial" panose="020B0604020202020204" pitchFamily="34" charset="0"/>
            </a:endParaRPr>
          </a:p>
          <a:p>
            <a:pPr marL="800100" lvl="1" indent="-342900">
              <a:spcAft>
                <a:spcPts val="600"/>
              </a:spcAft>
              <a:buFont typeface="Arial" panose="020B0604020202020204" pitchFamily="34" charset="0"/>
              <a:buChar char="•"/>
            </a:pPr>
            <a:r>
              <a:rPr lang="en-US" altLang="zh-SG" sz="1600" u="sng" dirty="0">
                <a:solidFill>
                  <a:srgbClr val="0070C0"/>
                </a:solidFill>
                <a:latin typeface="Arial" panose="020B0604020202020204" pitchFamily="34" charset="0"/>
                <a:ea typeface="华文仿宋"/>
                <a:cs typeface="Arial" panose="020B0604020202020204" pitchFamily="34" charset="0"/>
                <a:hlinkClick r:id="rId7"/>
              </a:rPr>
              <a:t>http://www.taisau.com/</a:t>
            </a:r>
            <a:endParaRPr lang="en-US" altLang="zh-SG" sz="1600" u="sng" dirty="0">
              <a:solidFill>
                <a:srgbClr val="0070C0"/>
              </a:solidFill>
              <a:latin typeface="Arial" panose="020B0604020202020204" pitchFamily="34" charset="0"/>
              <a:ea typeface="华文仿宋"/>
              <a:cs typeface="Arial" panose="020B0604020202020204" pitchFamily="34" charset="0"/>
            </a:endParaRPr>
          </a:p>
          <a:p>
            <a:pPr marL="800100" lvl="1" indent="-342900">
              <a:spcAft>
                <a:spcPts val="600"/>
              </a:spcAft>
              <a:buFont typeface="Arial" panose="020B0604020202020204" pitchFamily="34" charset="0"/>
              <a:buChar char="•"/>
            </a:pPr>
            <a:r>
              <a:rPr lang="en-US" altLang="zh-SG" sz="1600" dirty="0">
                <a:hlinkClick r:id="rId8"/>
              </a:rPr>
              <a:t>https://github.com/a312863063</a:t>
            </a:r>
            <a:r>
              <a:rPr lang="en-US" altLang="zh-SG" sz="1600" u="sng" dirty="0">
                <a:solidFill>
                  <a:srgbClr val="0070C0"/>
                </a:solidFill>
                <a:latin typeface="Arial" panose="020B0604020202020204" pitchFamily="34" charset="0"/>
                <a:ea typeface="华文仿宋"/>
                <a:cs typeface="Arial" panose="020B0604020202020204" pitchFamily="34" charset="0"/>
              </a:rPr>
              <a:t> </a:t>
            </a:r>
            <a:endParaRPr lang="en-US" altLang="zh-SG" sz="1600" dirty="0"/>
          </a:p>
          <a:p>
            <a:pPr marL="800100" lvl="1" indent="-342900">
              <a:spcAft>
                <a:spcPts val="600"/>
              </a:spcAft>
              <a:buFont typeface="Arial" panose="020B0604020202020204" pitchFamily="34" charset="0"/>
              <a:buChar char="•"/>
            </a:pPr>
            <a:endParaRPr lang="en-US" altLang="zh-SG" sz="1600" dirty="0"/>
          </a:p>
        </p:txBody>
      </p:sp>
      <p:pic>
        <p:nvPicPr>
          <p:cNvPr id="5" name="Picture 4">
            <a:extLst>
              <a:ext uri="{FF2B5EF4-FFF2-40B4-BE49-F238E27FC236}">
                <a16:creationId xmlns:a16="http://schemas.microsoft.com/office/drawing/2014/main" id="{9F64CEA1-0793-4CE5-8638-53BDF3E19023}"/>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944915" y="780930"/>
            <a:ext cx="8234596" cy="2812111"/>
          </a:xfrm>
          <a:prstGeom prst="rect">
            <a:avLst/>
          </a:prstGeom>
          <a:noFill/>
          <a:ln>
            <a:noFill/>
          </a:ln>
        </p:spPr>
      </p:pic>
      <p:sp>
        <p:nvSpPr>
          <p:cNvPr id="8" name="TextBox 7">
            <a:extLst>
              <a:ext uri="{FF2B5EF4-FFF2-40B4-BE49-F238E27FC236}">
                <a16:creationId xmlns:a16="http://schemas.microsoft.com/office/drawing/2014/main" id="{DA657BB0-EF65-4C79-8290-DDDB14489E18}"/>
              </a:ext>
            </a:extLst>
          </p:cNvPr>
          <p:cNvSpPr txBox="1"/>
          <p:nvPr/>
        </p:nvSpPr>
        <p:spPr>
          <a:xfrm>
            <a:off x="9312676" y="1417756"/>
            <a:ext cx="2032986"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Overall Generative Training Flow</a:t>
            </a:r>
          </a:p>
        </p:txBody>
      </p:sp>
    </p:spTree>
    <p:extLst>
      <p:ext uri="{BB962C8B-B14F-4D97-AF65-F5344CB8AC3E}">
        <p14:creationId xmlns:p14="http://schemas.microsoft.com/office/powerpoint/2010/main" val="4027481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1BC7C4BD-761F-4737-9DA6-4168D1675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37" y="1100827"/>
            <a:ext cx="6560930" cy="2601161"/>
          </a:xfrm>
          <a:prstGeom prst="rect">
            <a:avLst/>
          </a:prstGeom>
        </p:spPr>
      </p:pic>
      <p:pic>
        <p:nvPicPr>
          <p:cNvPr id="16" name="Picture 15" descr="A picture containing rectangle&#10;&#10;Description automatically generated">
            <a:extLst>
              <a:ext uri="{FF2B5EF4-FFF2-40B4-BE49-F238E27FC236}">
                <a16:creationId xmlns:a16="http://schemas.microsoft.com/office/drawing/2014/main" id="{9AB5397B-D6D0-466F-A5BA-B66507790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6221" y="3722143"/>
            <a:ext cx="5693872" cy="2624593"/>
          </a:xfrm>
          <a:prstGeom prst="rect">
            <a:avLst/>
          </a:prstGeom>
        </p:spPr>
      </p:pic>
      <p:sp>
        <p:nvSpPr>
          <p:cNvPr id="23" name="TextBox 22">
            <a:extLst>
              <a:ext uri="{FF2B5EF4-FFF2-40B4-BE49-F238E27FC236}">
                <a16:creationId xmlns:a16="http://schemas.microsoft.com/office/drawing/2014/main" id="{B0AA4FDB-D1FB-46CE-B721-39018EABE3FA}"/>
              </a:ext>
            </a:extLst>
          </p:cNvPr>
          <p:cNvSpPr txBox="1"/>
          <p:nvPr/>
        </p:nvSpPr>
        <p:spPr>
          <a:xfrm>
            <a:off x="7989925" y="4587209"/>
            <a:ext cx="324032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Discriminator Network</a:t>
            </a:r>
          </a:p>
        </p:txBody>
      </p:sp>
      <p:sp>
        <p:nvSpPr>
          <p:cNvPr id="2" name="TextBox 1">
            <a:extLst>
              <a:ext uri="{FF2B5EF4-FFF2-40B4-BE49-F238E27FC236}">
                <a16:creationId xmlns:a16="http://schemas.microsoft.com/office/drawing/2014/main" id="{6F27A1A2-BD6F-488F-BF6A-DEAE909B0F52}"/>
              </a:ext>
            </a:extLst>
          </p:cNvPr>
          <p:cNvSpPr txBox="1"/>
          <p:nvPr/>
        </p:nvSpPr>
        <p:spPr>
          <a:xfrm>
            <a:off x="390616" y="71024"/>
            <a:ext cx="8664606" cy="523220"/>
          </a:xfrm>
          <a:prstGeom prst="rect">
            <a:avLst/>
          </a:prstGeom>
          <a:noFill/>
        </p:spPr>
        <p:txBody>
          <a:bodyPr wrap="square" rtlCol="0">
            <a:spAutoFit/>
          </a:bodyPr>
          <a:lstStyle/>
          <a:p>
            <a:r>
              <a:rPr lang="en-US" altLang="zh-SG" sz="2800" b="1" dirty="0">
                <a:latin typeface="Arial" panose="020B0604020202020204" pitchFamily="34" charset="0"/>
                <a:cs typeface="Arial" panose="020B0604020202020204" pitchFamily="34" charset="0"/>
              </a:rPr>
              <a:t>Image Generator – Models (GANs)   </a:t>
            </a:r>
            <a:r>
              <a:rPr lang="en-US" altLang="zh-SG" sz="2800" dirty="0">
                <a:latin typeface="Arial" panose="020B0604020202020204" pitchFamily="34" charset="0"/>
                <a:cs typeface="Arial" panose="020B0604020202020204" pitchFamily="34" charset="0"/>
              </a:rPr>
              <a:t>Page 2/3</a:t>
            </a:r>
            <a:endParaRPr lang="zh-SG" altLang="en-US" sz="28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BA1E43F7-8B5C-4B7D-999A-13FF15F099CD}"/>
              </a:ext>
            </a:extLst>
          </p:cNvPr>
          <p:cNvSpPr txBox="1"/>
          <p:nvPr/>
        </p:nvSpPr>
        <p:spPr>
          <a:xfrm>
            <a:off x="437219" y="778558"/>
            <a:ext cx="6094520" cy="369332"/>
          </a:xfrm>
          <a:prstGeom prst="rect">
            <a:avLst/>
          </a:prstGeom>
          <a:noFill/>
        </p:spPr>
        <p:txBody>
          <a:bodyPr wrap="square">
            <a:spAutoFit/>
          </a:bodyPr>
          <a:lstStyle/>
          <a:p>
            <a:pPr marL="342900" indent="-342900">
              <a:buFont typeface="Wingdings" panose="05000000000000000000" pitchFamily="2" charset="2"/>
              <a:buChar char="q"/>
            </a:pPr>
            <a:r>
              <a:rPr lang="en-US" altLang="zh-SG" b="1" i="1" dirty="0">
                <a:latin typeface="Arial" panose="020B0604020202020204" pitchFamily="34" charset="0"/>
                <a:ea typeface="SimSun" panose="02010600030101010101" pitchFamily="2" charset="-122"/>
                <a:cs typeface="Arial" panose="020B0604020202020204" pitchFamily="34" charset="0"/>
              </a:rPr>
              <a:t>DCGAN (Deep Convolutional GAN) </a:t>
            </a:r>
          </a:p>
        </p:txBody>
      </p:sp>
      <p:sp>
        <p:nvSpPr>
          <p:cNvPr id="7" name="TextBox 6">
            <a:extLst>
              <a:ext uri="{FF2B5EF4-FFF2-40B4-BE49-F238E27FC236}">
                <a16:creationId xmlns:a16="http://schemas.microsoft.com/office/drawing/2014/main" id="{B15344BB-446B-41BD-98E7-D24AFBDD3EB1}"/>
              </a:ext>
            </a:extLst>
          </p:cNvPr>
          <p:cNvSpPr txBox="1"/>
          <p:nvPr/>
        </p:nvSpPr>
        <p:spPr>
          <a:xfrm>
            <a:off x="7989925" y="2172744"/>
            <a:ext cx="27343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Generator Network</a:t>
            </a:r>
          </a:p>
        </p:txBody>
      </p:sp>
    </p:spTree>
    <p:extLst>
      <p:ext uri="{BB962C8B-B14F-4D97-AF65-F5344CB8AC3E}">
        <p14:creationId xmlns:p14="http://schemas.microsoft.com/office/powerpoint/2010/main" val="498806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27A1A2-BD6F-488F-BF6A-DEAE909B0F52}"/>
              </a:ext>
            </a:extLst>
          </p:cNvPr>
          <p:cNvSpPr txBox="1"/>
          <p:nvPr/>
        </p:nvSpPr>
        <p:spPr>
          <a:xfrm>
            <a:off x="390616" y="71024"/>
            <a:ext cx="8664606" cy="523220"/>
          </a:xfrm>
          <a:prstGeom prst="rect">
            <a:avLst/>
          </a:prstGeom>
          <a:noFill/>
        </p:spPr>
        <p:txBody>
          <a:bodyPr wrap="square" rtlCol="0">
            <a:spAutoFit/>
          </a:bodyPr>
          <a:lstStyle/>
          <a:p>
            <a:r>
              <a:rPr lang="en-US" altLang="zh-SG" sz="2800" b="1" dirty="0">
                <a:latin typeface="Arial" panose="020B0604020202020204" pitchFamily="34" charset="0"/>
                <a:cs typeface="Arial" panose="020B0604020202020204" pitchFamily="34" charset="0"/>
              </a:rPr>
              <a:t>Image Generator – Models (GANs)   </a:t>
            </a:r>
            <a:r>
              <a:rPr lang="en-US" altLang="zh-SG" sz="2800" dirty="0">
                <a:latin typeface="Arial" panose="020B0604020202020204" pitchFamily="34" charset="0"/>
                <a:cs typeface="Arial" panose="020B0604020202020204" pitchFamily="34" charset="0"/>
              </a:rPr>
              <a:t>Page 3/3</a:t>
            </a:r>
            <a:endParaRPr lang="zh-SG" altLang="en-US" sz="28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BA1E43F7-8B5C-4B7D-999A-13FF15F099CD}"/>
              </a:ext>
            </a:extLst>
          </p:cNvPr>
          <p:cNvSpPr txBox="1"/>
          <p:nvPr/>
        </p:nvSpPr>
        <p:spPr>
          <a:xfrm>
            <a:off x="437219" y="778558"/>
            <a:ext cx="6094520" cy="369332"/>
          </a:xfrm>
          <a:prstGeom prst="rect">
            <a:avLst/>
          </a:prstGeom>
          <a:noFill/>
        </p:spPr>
        <p:txBody>
          <a:bodyPr wrap="square">
            <a:spAutoFit/>
          </a:bodyPr>
          <a:lstStyle/>
          <a:p>
            <a:pPr marL="342900" indent="-342900">
              <a:buFont typeface="Wingdings" panose="05000000000000000000" pitchFamily="2" charset="2"/>
              <a:buChar char="q"/>
            </a:pPr>
            <a:r>
              <a:rPr lang="en-US" altLang="zh-SG" b="1" i="1" dirty="0">
                <a:latin typeface="Arial" panose="020B0604020202020204" pitchFamily="34" charset="0"/>
                <a:ea typeface="SimSun" panose="02010600030101010101" pitchFamily="2" charset="-122"/>
                <a:cs typeface="Arial" panose="020B0604020202020204" pitchFamily="34" charset="0"/>
              </a:rPr>
              <a:t>StyleGAN2</a:t>
            </a:r>
          </a:p>
        </p:txBody>
      </p:sp>
      <p:pic>
        <p:nvPicPr>
          <p:cNvPr id="3" name="Picture 2">
            <a:extLst>
              <a:ext uri="{FF2B5EF4-FFF2-40B4-BE49-F238E27FC236}">
                <a16:creationId xmlns:a16="http://schemas.microsoft.com/office/drawing/2014/main" id="{B37ECA17-4D4E-4102-875A-4F8F04719FC9}"/>
              </a:ext>
            </a:extLst>
          </p:cNvPr>
          <p:cNvPicPr>
            <a:picLocks noChangeAspect="1"/>
          </p:cNvPicPr>
          <p:nvPr/>
        </p:nvPicPr>
        <p:blipFill>
          <a:blip r:embed="rId3"/>
          <a:stretch>
            <a:fillRect/>
          </a:stretch>
        </p:blipFill>
        <p:spPr>
          <a:xfrm>
            <a:off x="656941" y="1273533"/>
            <a:ext cx="10835697" cy="4692262"/>
          </a:xfrm>
          <a:prstGeom prst="rect">
            <a:avLst/>
          </a:prstGeom>
        </p:spPr>
      </p:pic>
    </p:spTree>
    <p:extLst>
      <p:ext uri="{BB962C8B-B14F-4D97-AF65-F5344CB8AC3E}">
        <p14:creationId xmlns:p14="http://schemas.microsoft.com/office/powerpoint/2010/main" val="2225935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DA5EEB-384D-4466-B3C6-D418E0470454}"/>
              </a:ext>
            </a:extLst>
          </p:cNvPr>
          <p:cNvSpPr txBox="1"/>
          <p:nvPr/>
        </p:nvSpPr>
        <p:spPr>
          <a:xfrm>
            <a:off x="443882" y="88776"/>
            <a:ext cx="8655730" cy="523220"/>
          </a:xfrm>
          <a:prstGeom prst="rect">
            <a:avLst/>
          </a:prstGeom>
          <a:noFill/>
        </p:spPr>
        <p:txBody>
          <a:bodyPr wrap="square" rtlCol="0">
            <a:spAutoFit/>
          </a:bodyPr>
          <a:lstStyle/>
          <a:p>
            <a:r>
              <a:rPr lang="en-US" altLang="zh-SG" sz="2800" b="1" dirty="0">
                <a:latin typeface="Arial" panose="020B0604020202020204" pitchFamily="34" charset="0"/>
                <a:cs typeface="Arial" panose="020B0604020202020204" pitchFamily="34" charset="0"/>
              </a:rPr>
              <a:t>Image Generator – Process Design</a:t>
            </a:r>
            <a:endParaRPr lang="zh-SG" altLang="en-US" sz="28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6644B3F-F242-4497-BAC9-98182307FD27}"/>
              </a:ext>
            </a:extLst>
          </p:cNvPr>
          <p:cNvPicPr>
            <a:picLocks noChangeAspect="1"/>
          </p:cNvPicPr>
          <p:nvPr/>
        </p:nvPicPr>
        <p:blipFill>
          <a:blip r:embed="rId2"/>
          <a:stretch>
            <a:fillRect/>
          </a:stretch>
        </p:blipFill>
        <p:spPr>
          <a:xfrm>
            <a:off x="815469" y="708050"/>
            <a:ext cx="10055784" cy="5830349"/>
          </a:xfrm>
          <a:prstGeom prst="rect">
            <a:avLst/>
          </a:prstGeom>
        </p:spPr>
      </p:pic>
    </p:spTree>
    <p:extLst>
      <p:ext uri="{BB962C8B-B14F-4D97-AF65-F5344CB8AC3E}">
        <p14:creationId xmlns:p14="http://schemas.microsoft.com/office/powerpoint/2010/main" val="2177274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BE4FC2-15A7-4C02-8387-BC6A9BC7ED2F}"/>
              </a:ext>
            </a:extLst>
          </p:cNvPr>
          <p:cNvPicPr>
            <a:picLocks noChangeAspect="1"/>
          </p:cNvPicPr>
          <p:nvPr/>
        </p:nvPicPr>
        <p:blipFill>
          <a:blip r:embed="rId3"/>
          <a:stretch>
            <a:fillRect/>
          </a:stretch>
        </p:blipFill>
        <p:spPr>
          <a:xfrm>
            <a:off x="374342" y="719601"/>
            <a:ext cx="10110646" cy="1846046"/>
          </a:xfrm>
          <a:prstGeom prst="rect">
            <a:avLst/>
          </a:prstGeom>
        </p:spPr>
      </p:pic>
      <p:sp>
        <p:nvSpPr>
          <p:cNvPr id="3" name="TextBox 2">
            <a:extLst>
              <a:ext uri="{FF2B5EF4-FFF2-40B4-BE49-F238E27FC236}">
                <a16:creationId xmlns:a16="http://schemas.microsoft.com/office/drawing/2014/main" id="{6F66B3A3-8F71-4AC1-8AB6-EA4DDCB5DDEE}"/>
              </a:ext>
            </a:extLst>
          </p:cNvPr>
          <p:cNvSpPr txBox="1"/>
          <p:nvPr/>
        </p:nvSpPr>
        <p:spPr>
          <a:xfrm>
            <a:off x="221939" y="106525"/>
            <a:ext cx="8655730" cy="523220"/>
          </a:xfrm>
          <a:prstGeom prst="rect">
            <a:avLst/>
          </a:prstGeom>
          <a:noFill/>
        </p:spPr>
        <p:txBody>
          <a:bodyPr wrap="square" rtlCol="0">
            <a:spAutoFit/>
          </a:bodyPr>
          <a:lstStyle/>
          <a:p>
            <a:r>
              <a:rPr lang="en-US" altLang="zh-SG" sz="2800" b="1" dirty="0">
                <a:latin typeface="Arial" panose="020B0604020202020204" pitchFamily="34" charset="0"/>
                <a:cs typeface="Arial" panose="020B0604020202020204" pitchFamily="34" charset="0"/>
              </a:rPr>
              <a:t>Image Generator – System Deployment</a:t>
            </a:r>
            <a:endParaRPr lang="zh-SG" altLang="en-US" sz="2800" b="1"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A14FC63D-73A0-4BE1-B529-391BD97AED8F}"/>
              </a:ext>
            </a:extLst>
          </p:cNvPr>
          <p:cNvPicPr/>
          <p:nvPr/>
        </p:nvPicPr>
        <p:blipFill>
          <a:blip r:embed="rId4"/>
          <a:stretch>
            <a:fillRect/>
          </a:stretch>
        </p:blipFill>
        <p:spPr>
          <a:xfrm>
            <a:off x="374342" y="2672256"/>
            <a:ext cx="8760780" cy="3985995"/>
          </a:xfrm>
          <a:prstGeom prst="rect">
            <a:avLst/>
          </a:prstGeom>
          <a:noFill/>
          <a:ln>
            <a:noFill/>
          </a:ln>
        </p:spPr>
      </p:pic>
    </p:spTree>
    <p:extLst>
      <p:ext uri="{BB962C8B-B14F-4D97-AF65-F5344CB8AC3E}">
        <p14:creationId xmlns:p14="http://schemas.microsoft.com/office/powerpoint/2010/main" val="3436524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DA5EEB-384D-4466-B3C6-D418E0470454}"/>
              </a:ext>
            </a:extLst>
          </p:cNvPr>
          <p:cNvSpPr txBox="1"/>
          <p:nvPr/>
        </p:nvSpPr>
        <p:spPr>
          <a:xfrm>
            <a:off x="372858" y="168678"/>
            <a:ext cx="8655730" cy="523220"/>
          </a:xfrm>
          <a:prstGeom prst="rect">
            <a:avLst/>
          </a:prstGeom>
          <a:noFill/>
        </p:spPr>
        <p:txBody>
          <a:bodyPr wrap="square" rtlCol="0">
            <a:spAutoFit/>
          </a:bodyPr>
          <a:lstStyle/>
          <a:p>
            <a:r>
              <a:rPr lang="en-US" altLang="zh-SG" sz="2800" b="1" dirty="0">
                <a:latin typeface="Arial" panose="020B0604020202020204" pitchFamily="34" charset="0"/>
                <a:cs typeface="Arial" panose="020B0604020202020204" pitchFamily="34" charset="0"/>
              </a:rPr>
              <a:t>Image Detector – Models (Deep CNNs)</a:t>
            </a:r>
            <a:endParaRPr lang="zh-SG" altLang="en-US"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9686926-D5C7-4CF7-A2FC-7C05A151517A}"/>
              </a:ext>
            </a:extLst>
          </p:cNvPr>
          <p:cNvSpPr txBox="1"/>
          <p:nvPr/>
        </p:nvSpPr>
        <p:spPr>
          <a:xfrm>
            <a:off x="443882" y="1020589"/>
            <a:ext cx="10596031" cy="5088573"/>
          </a:xfrm>
          <a:prstGeom prst="rect">
            <a:avLst/>
          </a:prstGeom>
          <a:noFill/>
        </p:spPr>
        <p:txBody>
          <a:bodyPr wrap="square" rtlCol="0" anchor="t">
            <a:spAutoFit/>
          </a:bodyPr>
          <a:lstStyle/>
          <a:p>
            <a:pPr marL="342900" indent="-342900">
              <a:lnSpc>
                <a:spcPct val="150000"/>
              </a:lnSpc>
              <a:spcAft>
                <a:spcPts val="1200"/>
              </a:spcAft>
              <a:buFont typeface="Wingdings" panose="05000000000000000000" pitchFamily="2" charset="2"/>
              <a:buChar char="q"/>
            </a:pPr>
            <a:r>
              <a:rPr lang="en-US" altLang="zh-SG" sz="2200" dirty="0">
                <a:latin typeface="Arial" panose="020B0604020202020204" pitchFamily="34" charset="0"/>
                <a:ea typeface="SimSun" panose="02010600030101010101" pitchFamily="2" charset="-122"/>
                <a:cs typeface="Arial" panose="020B0604020202020204" pitchFamily="34" charset="0"/>
              </a:rPr>
              <a:t>VGG16, VGG19 </a:t>
            </a:r>
            <a:r>
              <a:rPr lang="en-US" altLang="zh-SG" dirty="0">
                <a:latin typeface="Arial" panose="020B0604020202020204" pitchFamily="34" charset="0"/>
                <a:ea typeface="SimSun" panose="02010600030101010101" pitchFamily="2" charset="-122"/>
                <a:cs typeface="Arial" panose="020B0604020202020204" pitchFamily="34" charset="0"/>
              </a:rPr>
              <a:t>(</a:t>
            </a:r>
            <a:r>
              <a:rPr lang="en-US" dirty="0">
                <a:hlinkClick r:id="rId2"/>
              </a:rPr>
              <a:t>https://arxiv.org/pdf/1409.1556.pdf</a:t>
            </a:r>
            <a:r>
              <a:rPr lang="en-US" dirty="0"/>
              <a:t>)</a:t>
            </a:r>
          </a:p>
          <a:p>
            <a:pPr marL="342900" indent="-342900">
              <a:lnSpc>
                <a:spcPct val="150000"/>
              </a:lnSpc>
              <a:spcAft>
                <a:spcPts val="1200"/>
              </a:spcAft>
              <a:buFont typeface="Wingdings" panose="05000000000000000000" pitchFamily="2" charset="2"/>
              <a:buChar char="q"/>
            </a:pPr>
            <a:r>
              <a:rPr lang="en-US" altLang="zh-SG" sz="2200" dirty="0">
                <a:latin typeface="Arial" panose="020B0604020202020204" pitchFamily="34" charset="0"/>
                <a:ea typeface="SimSun" panose="02010600030101010101" pitchFamily="2" charset="-122"/>
                <a:cs typeface="Arial" panose="020B0604020202020204" pitchFamily="34" charset="0"/>
              </a:rPr>
              <a:t>ResNet50, ResNet101, ResNet152 </a:t>
            </a:r>
            <a:r>
              <a:rPr lang="en-US" altLang="zh-SG" dirty="0">
                <a:latin typeface="Arial" panose="020B0604020202020204" pitchFamily="34" charset="0"/>
                <a:ea typeface="SimSun" panose="02010600030101010101" pitchFamily="2" charset="-122"/>
                <a:cs typeface="Arial" panose="020B0604020202020204" pitchFamily="34" charset="0"/>
              </a:rPr>
              <a:t>(</a:t>
            </a:r>
            <a:r>
              <a:rPr lang="en-US" dirty="0">
                <a:hlinkClick r:id="rId3"/>
              </a:rPr>
              <a:t>https://arxiv.org/pdf/1512.03385.pdf</a:t>
            </a:r>
            <a:r>
              <a:rPr lang="en-US" altLang="zh-SG" dirty="0">
                <a:latin typeface="Arial" panose="020B0604020202020204" pitchFamily="34" charset="0"/>
                <a:ea typeface="SimSun" panose="02010600030101010101" pitchFamily="2" charset="-122"/>
                <a:cs typeface="Arial" panose="020B0604020202020204" pitchFamily="34" charset="0"/>
              </a:rPr>
              <a:t>)</a:t>
            </a:r>
          </a:p>
          <a:p>
            <a:pPr marL="342900" indent="-342900">
              <a:lnSpc>
                <a:spcPct val="150000"/>
              </a:lnSpc>
              <a:spcAft>
                <a:spcPts val="1200"/>
              </a:spcAft>
              <a:buFont typeface="Wingdings" panose="05000000000000000000" pitchFamily="2" charset="2"/>
              <a:buChar char="q"/>
            </a:pPr>
            <a:r>
              <a:rPr lang="en-US" altLang="zh-SG" sz="2200" dirty="0" err="1">
                <a:latin typeface="Arial" panose="020B0604020202020204" pitchFamily="34" charset="0"/>
                <a:ea typeface="SimSun" panose="02010600030101010101" pitchFamily="2" charset="-122"/>
                <a:cs typeface="Arial" panose="020B0604020202020204" pitchFamily="34" charset="0"/>
              </a:rPr>
              <a:t>Xception</a:t>
            </a:r>
            <a:r>
              <a:rPr lang="en-US" altLang="zh-SG" sz="2200" dirty="0">
                <a:latin typeface="Arial" panose="020B0604020202020204" pitchFamily="34" charset="0"/>
                <a:ea typeface="SimSun" panose="02010600030101010101" pitchFamily="2" charset="-122"/>
                <a:cs typeface="Arial" panose="020B0604020202020204" pitchFamily="34" charset="0"/>
              </a:rPr>
              <a:t> </a:t>
            </a:r>
            <a:r>
              <a:rPr lang="en-US" altLang="zh-SG" dirty="0">
                <a:latin typeface="Arial" panose="020B0604020202020204" pitchFamily="34" charset="0"/>
                <a:ea typeface="SimSun" panose="02010600030101010101" pitchFamily="2" charset="-122"/>
                <a:cs typeface="Arial" panose="020B0604020202020204" pitchFamily="34" charset="0"/>
              </a:rPr>
              <a:t>(</a:t>
            </a:r>
            <a:r>
              <a:rPr lang="en-US" dirty="0">
                <a:hlinkClick r:id="rId4"/>
              </a:rPr>
              <a:t>https://arxiv.org/pdf/1610.02357.pdf</a:t>
            </a:r>
            <a:r>
              <a:rPr lang="en-US" altLang="zh-SG" dirty="0">
                <a:latin typeface="Arial" panose="020B0604020202020204" pitchFamily="34" charset="0"/>
                <a:ea typeface="SimSun" panose="02010600030101010101" pitchFamily="2" charset="-122"/>
                <a:cs typeface="Arial" panose="020B0604020202020204" pitchFamily="34" charset="0"/>
              </a:rPr>
              <a:t>)</a:t>
            </a:r>
          </a:p>
          <a:p>
            <a:pPr marL="342900" indent="-342900">
              <a:lnSpc>
                <a:spcPct val="150000"/>
              </a:lnSpc>
              <a:spcAft>
                <a:spcPts val="1200"/>
              </a:spcAft>
              <a:buFont typeface="Wingdings" panose="05000000000000000000" pitchFamily="2" charset="2"/>
              <a:buChar char="q"/>
            </a:pPr>
            <a:r>
              <a:rPr lang="en-US" altLang="zh-SG" sz="2200" dirty="0" err="1">
                <a:latin typeface="Arial" panose="020B0604020202020204" pitchFamily="34" charset="0"/>
                <a:ea typeface="SimSun" panose="02010600030101010101" pitchFamily="2" charset="-122"/>
                <a:cs typeface="Arial" panose="020B0604020202020204" pitchFamily="34" charset="0"/>
              </a:rPr>
              <a:t>InceptionResNet</a:t>
            </a:r>
            <a:r>
              <a:rPr lang="en-US" altLang="zh-SG" sz="2200" dirty="0">
                <a:latin typeface="Arial" panose="020B0604020202020204" pitchFamily="34" charset="0"/>
                <a:ea typeface="SimSun" panose="02010600030101010101" pitchFamily="2" charset="-122"/>
                <a:cs typeface="Arial" panose="020B0604020202020204" pitchFamily="34" charset="0"/>
              </a:rPr>
              <a:t> </a:t>
            </a:r>
            <a:r>
              <a:rPr lang="en-US" altLang="zh-SG" dirty="0">
                <a:latin typeface="Arial" panose="020B0604020202020204" pitchFamily="34" charset="0"/>
                <a:ea typeface="SimSun" panose="02010600030101010101" pitchFamily="2" charset="-122"/>
                <a:cs typeface="Arial" panose="020B0604020202020204" pitchFamily="34" charset="0"/>
              </a:rPr>
              <a:t>(</a:t>
            </a:r>
            <a:r>
              <a:rPr lang="en-US" dirty="0">
                <a:hlinkClick r:id="rId5"/>
              </a:rPr>
              <a:t>https://arxiv.org/pdf/1602.07261.pdf</a:t>
            </a:r>
            <a:r>
              <a:rPr lang="en-US" altLang="zh-SG" dirty="0">
                <a:latin typeface="Arial" panose="020B0604020202020204" pitchFamily="34" charset="0"/>
                <a:ea typeface="SimSun" panose="02010600030101010101" pitchFamily="2" charset="-122"/>
                <a:cs typeface="Arial" panose="020B0604020202020204" pitchFamily="34" charset="0"/>
              </a:rPr>
              <a:t>)</a:t>
            </a:r>
          </a:p>
          <a:p>
            <a:pPr marL="342900" indent="-342900">
              <a:lnSpc>
                <a:spcPct val="150000"/>
              </a:lnSpc>
              <a:spcAft>
                <a:spcPts val="1200"/>
              </a:spcAft>
              <a:buFont typeface="Wingdings" panose="05000000000000000000" pitchFamily="2" charset="2"/>
              <a:buChar char="q"/>
            </a:pPr>
            <a:r>
              <a:rPr lang="en-US" altLang="zh-SG" sz="2200" dirty="0" err="1">
                <a:latin typeface="Arial" panose="020B0604020202020204" pitchFamily="34" charset="0"/>
                <a:ea typeface="SimSun" panose="02010600030101010101" pitchFamily="2" charset="-122"/>
                <a:cs typeface="Arial" panose="020B0604020202020204" pitchFamily="34" charset="0"/>
              </a:rPr>
              <a:t>MobileNet</a:t>
            </a:r>
            <a:r>
              <a:rPr lang="en-US" altLang="zh-SG" sz="2200" dirty="0">
                <a:latin typeface="Arial" panose="020B0604020202020204" pitchFamily="34" charset="0"/>
                <a:ea typeface="SimSun" panose="02010600030101010101" pitchFamily="2" charset="-122"/>
                <a:cs typeface="Arial" panose="020B0604020202020204" pitchFamily="34" charset="0"/>
              </a:rPr>
              <a:t> </a:t>
            </a:r>
            <a:r>
              <a:rPr lang="en-US" altLang="zh-SG" dirty="0">
                <a:latin typeface="Arial" panose="020B0604020202020204" pitchFamily="34" charset="0"/>
                <a:ea typeface="SimSun" panose="02010600030101010101" pitchFamily="2" charset="-122"/>
                <a:cs typeface="Arial" panose="020B0604020202020204" pitchFamily="34" charset="0"/>
              </a:rPr>
              <a:t>(</a:t>
            </a:r>
            <a:r>
              <a:rPr lang="en-US" dirty="0">
                <a:hlinkClick r:id="rId6"/>
              </a:rPr>
              <a:t>https://arxiv.org/pdf/1801.04381.pdf</a:t>
            </a:r>
            <a:r>
              <a:rPr lang="en-US" altLang="zh-SG" dirty="0">
                <a:latin typeface="Arial" panose="020B0604020202020204" pitchFamily="34" charset="0"/>
                <a:ea typeface="SimSun" panose="02010600030101010101" pitchFamily="2" charset="-122"/>
                <a:cs typeface="Arial" panose="020B0604020202020204" pitchFamily="34" charset="0"/>
              </a:rPr>
              <a:t>)</a:t>
            </a:r>
          </a:p>
          <a:p>
            <a:pPr marL="342900" indent="-342900">
              <a:lnSpc>
                <a:spcPct val="150000"/>
              </a:lnSpc>
              <a:spcAft>
                <a:spcPts val="1200"/>
              </a:spcAft>
              <a:buFont typeface="Wingdings" panose="05000000000000000000" pitchFamily="2" charset="2"/>
              <a:buChar char="q"/>
            </a:pPr>
            <a:r>
              <a:rPr lang="en-US" altLang="zh-SG" sz="2200" dirty="0" err="1">
                <a:latin typeface="Arial" panose="020B0604020202020204" pitchFamily="34" charset="0"/>
                <a:ea typeface="SimSun" panose="02010600030101010101" pitchFamily="2" charset="-122"/>
                <a:cs typeface="Arial" panose="020B0604020202020204" pitchFamily="34" charset="0"/>
              </a:rPr>
              <a:t>DenseNet</a:t>
            </a:r>
            <a:r>
              <a:rPr lang="en-US" altLang="zh-SG" sz="2200" dirty="0">
                <a:latin typeface="Arial" panose="020B0604020202020204" pitchFamily="34" charset="0"/>
                <a:ea typeface="SimSun" panose="02010600030101010101" pitchFamily="2" charset="-122"/>
                <a:cs typeface="Arial" panose="020B0604020202020204" pitchFamily="34" charset="0"/>
              </a:rPr>
              <a:t> </a:t>
            </a:r>
            <a:r>
              <a:rPr lang="en-US" altLang="zh-SG" dirty="0">
                <a:latin typeface="Arial" panose="020B0604020202020204" pitchFamily="34" charset="0"/>
                <a:ea typeface="SimSun" panose="02010600030101010101" pitchFamily="2" charset="-122"/>
                <a:cs typeface="Arial" panose="020B0604020202020204" pitchFamily="34" charset="0"/>
              </a:rPr>
              <a:t>(</a:t>
            </a:r>
            <a:r>
              <a:rPr lang="en-US" dirty="0">
                <a:hlinkClick r:id="rId7"/>
              </a:rPr>
              <a:t>https://arxiv.org/pdf/1608.06993.pdf</a:t>
            </a:r>
            <a:r>
              <a:rPr lang="en-US" altLang="zh-SG" dirty="0">
                <a:latin typeface="Arial" panose="020B0604020202020204" pitchFamily="34" charset="0"/>
                <a:ea typeface="SimSun" panose="02010600030101010101" pitchFamily="2" charset="-122"/>
                <a:cs typeface="Arial" panose="020B0604020202020204" pitchFamily="34" charset="0"/>
              </a:rPr>
              <a:t>)</a:t>
            </a:r>
          </a:p>
          <a:p>
            <a:pPr marL="342900" indent="-342900">
              <a:lnSpc>
                <a:spcPct val="150000"/>
              </a:lnSpc>
              <a:spcAft>
                <a:spcPts val="1200"/>
              </a:spcAft>
              <a:buFont typeface="Wingdings" panose="05000000000000000000" pitchFamily="2" charset="2"/>
              <a:buChar char="q"/>
            </a:pPr>
            <a:r>
              <a:rPr lang="en-US" altLang="zh-SG" sz="2200" dirty="0" err="1">
                <a:latin typeface="Arial" panose="020B0604020202020204" pitchFamily="34" charset="0"/>
                <a:ea typeface="SimSun" panose="02010600030101010101" pitchFamily="2" charset="-122"/>
                <a:cs typeface="Arial" panose="020B0604020202020204" pitchFamily="34" charset="0"/>
              </a:rPr>
              <a:t>NASNet</a:t>
            </a:r>
            <a:r>
              <a:rPr lang="en-US" altLang="zh-SG" sz="2200" dirty="0">
                <a:latin typeface="Arial" panose="020B0604020202020204" pitchFamily="34" charset="0"/>
                <a:ea typeface="SimSun" panose="02010600030101010101" pitchFamily="2" charset="-122"/>
                <a:cs typeface="Arial" panose="020B0604020202020204" pitchFamily="34" charset="0"/>
              </a:rPr>
              <a:t> </a:t>
            </a:r>
            <a:r>
              <a:rPr lang="en-US" altLang="zh-SG" dirty="0">
                <a:latin typeface="Arial" panose="020B0604020202020204" pitchFamily="34" charset="0"/>
                <a:ea typeface="SimSun" panose="02010600030101010101" pitchFamily="2" charset="-122"/>
                <a:cs typeface="Arial" panose="020B0604020202020204" pitchFamily="34" charset="0"/>
              </a:rPr>
              <a:t>(</a:t>
            </a:r>
            <a:r>
              <a:rPr lang="en-US" dirty="0">
                <a:hlinkClick r:id="rId8"/>
              </a:rPr>
              <a:t>https://arxiv.org/pdf/1707.07012.pdf</a:t>
            </a:r>
            <a:r>
              <a:rPr lang="en-US" altLang="zh-SG" dirty="0">
                <a:latin typeface="Arial" panose="020B0604020202020204" pitchFamily="34" charset="0"/>
                <a:ea typeface="SimSun" panose="02010600030101010101" pitchFamily="2" charset="-122"/>
                <a:cs typeface="Arial" panose="020B0604020202020204" pitchFamily="34" charset="0"/>
              </a:rPr>
              <a:t>)</a:t>
            </a:r>
          </a:p>
          <a:p>
            <a:pPr marL="342900" indent="-342900">
              <a:lnSpc>
                <a:spcPct val="150000"/>
              </a:lnSpc>
              <a:spcAft>
                <a:spcPts val="600"/>
              </a:spcAft>
              <a:buFont typeface="Wingdings" panose="05000000000000000000" pitchFamily="2" charset="2"/>
              <a:buChar char="q"/>
            </a:pPr>
            <a:endParaRPr lang="en-US" altLang="zh-SG" dirty="0">
              <a:latin typeface="Arial" panose="020B0604020202020204" pitchFamily="34" charset="0"/>
              <a:ea typeface="SimSun" panose="02010600030101010101" pitchFamily="2" charset="-122"/>
              <a:cs typeface="Arial" panose="020B0604020202020204" pitchFamily="34" charset="0"/>
            </a:endParaRPr>
          </a:p>
        </p:txBody>
      </p:sp>
      <p:pic>
        <p:nvPicPr>
          <p:cNvPr id="4" name="Picture 3">
            <a:extLst>
              <a:ext uri="{FF2B5EF4-FFF2-40B4-BE49-F238E27FC236}">
                <a16:creationId xmlns:a16="http://schemas.microsoft.com/office/drawing/2014/main" id="{153A2D27-CAF6-491C-BFEB-07CB7C59138A}"/>
              </a:ext>
            </a:extLst>
          </p:cNvPr>
          <p:cNvPicPr>
            <a:picLocks noChangeAspect="1"/>
          </p:cNvPicPr>
          <p:nvPr/>
        </p:nvPicPr>
        <p:blipFill>
          <a:blip r:embed="rId9"/>
          <a:stretch>
            <a:fillRect/>
          </a:stretch>
        </p:blipFill>
        <p:spPr>
          <a:xfrm>
            <a:off x="5898879" y="3950565"/>
            <a:ext cx="6113843" cy="2355840"/>
          </a:xfrm>
          <a:prstGeom prst="rect">
            <a:avLst/>
          </a:prstGeom>
        </p:spPr>
      </p:pic>
      <p:sp>
        <p:nvSpPr>
          <p:cNvPr id="8" name="TextBox 7">
            <a:extLst>
              <a:ext uri="{FF2B5EF4-FFF2-40B4-BE49-F238E27FC236}">
                <a16:creationId xmlns:a16="http://schemas.microsoft.com/office/drawing/2014/main" id="{31A2E27A-1F24-4615-9237-36E2F7D519FC}"/>
              </a:ext>
            </a:extLst>
          </p:cNvPr>
          <p:cNvSpPr txBox="1"/>
          <p:nvPr/>
        </p:nvSpPr>
        <p:spPr>
          <a:xfrm>
            <a:off x="10170287" y="6127160"/>
            <a:ext cx="2180225" cy="246221"/>
          </a:xfrm>
          <a:prstGeom prst="rect">
            <a:avLst/>
          </a:prstGeom>
          <a:noFill/>
        </p:spPr>
        <p:txBody>
          <a:bodyPr wrap="square" rtlCol="0" anchor="t">
            <a:spAutoFit/>
          </a:bodyPr>
          <a:lstStyle/>
          <a:p>
            <a:r>
              <a:rPr lang="en-US" altLang="zh-SG" sz="1000" b="1" dirty="0">
                <a:latin typeface="Arial" panose="020B0604020202020204" pitchFamily="34" charset="0"/>
                <a:ea typeface="华文仿宋"/>
                <a:cs typeface="Arial" panose="020B0604020202020204" pitchFamily="34" charset="0"/>
              </a:rPr>
              <a:t>Source</a:t>
            </a:r>
            <a:r>
              <a:rPr lang="en-US" altLang="zh-SG" sz="1000" dirty="0">
                <a:latin typeface="Arial" panose="020B0604020202020204" pitchFamily="34" charset="0"/>
                <a:ea typeface="华文仿宋"/>
                <a:cs typeface="Arial" panose="020B0604020202020204" pitchFamily="34" charset="0"/>
              </a:rPr>
              <a:t>: </a:t>
            </a:r>
            <a:r>
              <a:rPr lang="en-SG" altLang="zh-SG" sz="1000" b="0" i="0" dirty="0">
                <a:solidFill>
                  <a:srgbClr val="0070C0"/>
                </a:solidFill>
                <a:effectLst/>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www.datacamp.com</a:t>
            </a:r>
            <a:endParaRPr lang="en-SG" altLang="zh-SG" sz="1000" b="0" i="0" dirty="0">
              <a:solidFill>
                <a:srgbClr val="0070C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4698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DA5EEB-384D-4466-B3C6-D418E0470454}"/>
              </a:ext>
            </a:extLst>
          </p:cNvPr>
          <p:cNvSpPr txBox="1"/>
          <p:nvPr/>
        </p:nvSpPr>
        <p:spPr>
          <a:xfrm>
            <a:off x="328468" y="97659"/>
            <a:ext cx="8655730" cy="523220"/>
          </a:xfrm>
          <a:prstGeom prst="rect">
            <a:avLst/>
          </a:prstGeom>
          <a:noFill/>
        </p:spPr>
        <p:txBody>
          <a:bodyPr wrap="square" rtlCol="0">
            <a:spAutoFit/>
          </a:bodyPr>
          <a:lstStyle/>
          <a:p>
            <a:r>
              <a:rPr lang="en-US" altLang="zh-SG" sz="2800" b="1" dirty="0">
                <a:latin typeface="Arial" panose="020B0604020202020204" pitchFamily="34" charset="0"/>
                <a:cs typeface="Arial" panose="020B0604020202020204" pitchFamily="34" charset="0"/>
              </a:rPr>
              <a:t>Image Detector – Process Design</a:t>
            </a:r>
            <a:endParaRPr lang="zh-SG" altLang="en-US" sz="28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9A422BF-0B81-484F-A06F-46BB1F22A7D8}"/>
              </a:ext>
            </a:extLst>
          </p:cNvPr>
          <p:cNvPicPr>
            <a:picLocks noChangeAspect="1"/>
          </p:cNvPicPr>
          <p:nvPr/>
        </p:nvPicPr>
        <p:blipFill>
          <a:blip r:embed="rId2"/>
          <a:stretch>
            <a:fillRect/>
          </a:stretch>
        </p:blipFill>
        <p:spPr>
          <a:xfrm>
            <a:off x="443882" y="1002952"/>
            <a:ext cx="11170132" cy="5016109"/>
          </a:xfrm>
          <a:prstGeom prst="rect">
            <a:avLst/>
          </a:prstGeom>
        </p:spPr>
      </p:pic>
    </p:spTree>
    <p:extLst>
      <p:ext uri="{BB962C8B-B14F-4D97-AF65-F5344CB8AC3E}">
        <p14:creationId xmlns:p14="http://schemas.microsoft.com/office/powerpoint/2010/main" val="4154568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66B3A3-8F71-4AC1-8AB6-EA4DDCB5DDEE}"/>
              </a:ext>
            </a:extLst>
          </p:cNvPr>
          <p:cNvSpPr txBox="1"/>
          <p:nvPr/>
        </p:nvSpPr>
        <p:spPr>
          <a:xfrm>
            <a:off x="221939" y="106525"/>
            <a:ext cx="8655730" cy="523220"/>
          </a:xfrm>
          <a:prstGeom prst="rect">
            <a:avLst/>
          </a:prstGeom>
          <a:noFill/>
        </p:spPr>
        <p:txBody>
          <a:bodyPr wrap="square" rtlCol="0">
            <a:spAutoFit/>
          </a:bodyPr>
          <a:lstStyle/>
          <a:p>
            <a:r>
              <a:rPr lang="en-US" altLang="zh-SG" sz="2800" b="1" dirty="0">
                <a:latin typeface="Arial" panose="020B0604020202020204" pitchFamily="34" charset="0"/>
                <a:cs typeface="Arial" panose="020B0604020202020204" pitchFamily="34" charset="0"/>
              </a:rPr>
              <a:t>Image Detector – System Deployment</a:t>
            </a:r>
            <a:endParaRPr lang="zh-SG" altLang="en-US" sz="28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CBE7638-5310-4700-B7B3-A24D4535256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09353" y="629745"/>
            <a:ext cx="4121151" cy="2799255"/>
          </a:xfrm>
          <a:prstGeom prst="rect">
            <a:avLst/>
          </a:prstGeom>
          <a:noFill/>
          <a:ln>
            <a:noFill/>
          </a:ln>
        </p:spPr>
      </p:pic>
      <p:pic>
        <p:nvPicPr>
          <p:cNvPr id="6" name="Picture 5">
            <a:extLst>
              <a:ext uri="{FF2B5EF4-FFF2-40B4-BE49-F238E27FC236}">
                <a16:creationId xmlns:a16="http://schemas.microsoft.com/office/drawing/2014/main" id="{3B8DEDBE-2B65-48A8-B4A1-C1DDC66280E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71971" y="629745"/>
            <a:ext cx="4374171" cy="2799255"/>
          </a:xfrm>
          <a:prstGeom prst="rect">
            <a:avLst/>
          </a:prstGeom>
          <a:noFill/>
          <a:ln>
            <a:noFill/>
          </a:ln>
        </p:spPr>
      </p:pic>
      <p:pic>
        <p:nvPicPr>
          <p:cNvPr id="7" name="Picture 6">
            <a:extLst>
              <a:ext uri="{FF2B5EF4-FFF2-40B4-BE49-F238E27FC236}">
                <a16:creationId xmlns:a16="http://schemas.microsoft.com/office/drawing/2014/main" id="{112085EE-ACBC-4CB8-8320-015486D3B32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409353" y="3549921"/>
            <a:ext cx="4121150" cy="3112770"/>
          </a:xfrm>
          <a:prstGeom prst="rect">
            <a:avLst/>
          </a:prstGeom>
          <a:noFill/>
          <a:ln>
            <a:noFill/>
          </a:ln>
        </p:spPr>
      </p:pic>
      <p:pic>
        <p:nvPicPr>
          <p:cNvPr id="8" name="Picture 7">
            <a:extLst>
              <a:ext uri="{FF2B5EF4-FFF2-40B4-BE49-F238E27FC236}">
                <a16:creationId xmlns:a16="http://schemas.microsoft.com/office/drawing/2014/main" id="{C9746997-8E8D-47A3-B2E1-FC045735E651}"/>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371971" y="3549921"/>
            <a:ext cx="4374171" cy="3201554"/>
          </a:xfrm>
          <a:prstGeom prst="rect">
            <a:avLst/>
          </a:prstGeom>
          <a:noFill/>
          <a:ln>
            <a:noFill/>
          </a:ln>
        </p:spPr>
      </p:pic>
      <p:cxnSp>
        <p:nvCxnSpPr>
          <p:cNvPr id="12" name="Straight Connector 11">
            <a:extLst>
              <a:ext uri="{FF2B5EF4-FFF2-40B4-BE49-F238E27FC236}">
                <a16:creationId xmlns:a16="http://schemas.microsoft.com/office/drawing/2014/main" id="{E66F1DA9-9CE7-49F2-86E4-05BC5D1B0D65}"/>
              </a:ext>
            </a:extLst>
          </p:cNvPr>
          <p:cNvCxnSpPr>
            <a:cxnSpLocks/>
          </p:cNvCxnSpPr>
          <p:nvPr/>
        </p:nvCxnSpPr>
        <p:spPr>
          <a:xfrm>
            <a:off x="5997976" y="629745"/>
            <a:ext cx="0" cy="6032946"/>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42B6401-E0F4-4ABD-9CDC-6D8FC919FD6C}"/>
              </a:ext>
            </a:extLst>
          </p:cNvPr>
          <p:cNvCxnSpPr>
            <a:cxnSpLocks/>
          </p:cNvCxnSpPr>
          <p:nvPr/>
        </p:nvCxnSpPr>
        <p:spPr>
          <a:xfrm>
            <a:off x="331311" y="3467100"/>
            <a:ext cx="10403364" cy="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5570455-F25B-4467-962F-9E410FA7E68C}"/>
              </a:ext>
            </a:extLst>
          </p:cNvPr>
          <p:cNvSpPr txBox="1"/>
          <p:nvPr/>
        </p:nvSpPr>
        <p:spPr>
          <a:xfrm>
            <a:off x="331311" y="1552575"/>
            <a:ext cx="774571" cy="646331"/>
          </a:xfrm>
          <a:prstGeom prst="rect">
            <a:avLst/>
          </a:prstGeom>
          <a:noFill/>
        </p:spPr>
        <p:txBody>
          <a:bodyPr vert="horz" wrap="none" rtlCol="0">
            <a:spAutoFit/>
          </a:bodyPr>
          <a:lstStyle/>
          <a:p>
            <a:r>
              <a:rPr lang="en-US" altLang="zh-SG" b="1" dirty="0">
                <a:latin typeface="Arial" panose="020B0604020202020204" pitchFamily="34" charset="0"/>
                <a:cs typeface="Arial" panose="020B0604020202020204" pitchFamily="34" charset="0"/>
              </a:rPr>
              <a:t>Fake </a:t>
            </a:r>
          </a:p>
          <a:p>
            <a:r>
              <a:rPr lang="en-US" altLang="zh-SG" b="1" dirty="0">
                <a:latin typeface="Arial" panose="020B0604020202020204" pitchFamily="34" charset="0"/>
                <a:cs typeface="Arial" panose="020B0604020202020204" pitchFamily="34" charset="0"/>
              </a:rPr>
              <a:t>faces</a:t>
            </a:r>
            <a:endParaRPr lang="zh-SG" altLang="en-US" b="1"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5A81BB10-D0A0-4EEE-AB99-7F1EC3CDF4DB}"/>
              </a:ext>
            </a:extLst>
          </p:cNvPr>
          <p:cNvSpPr txBox="1"/>
          <p:nvPr/>
        </p:nvSpPr>
        <p:spPr>
          <a:xfrm>
            <a:off x="350361" y="4505325"/>
            <a:ext cx="774571" cy="646331"/>
          </a:xfrm>
          <a:prstGeom prst="rect">
            <a:avLst/>
          </a:prstGeom>
          <a:noFill/>
        </p:spPr>
        <p:txBody>
          <a:bodyPr vert="horz" wrap="none" rtlCol="0">
            <a:spAutoFit/>
          </a:bodyPr>
          <a:lstStyle/>
          <a:p>
            <a:r>
              <a:rPr lang="en-US" altLang="zh-SG" b="1" dirty="0">
                <a:latin typeface="Arial" panose="020B0604020202020204" pitchFamily="34" charset="0"/>
                <a:cs typeface="Arial" panose="020B0604020202020204" pitchFamily="34" charset="0"/>
              </a:rPr>
              <a:t>Real </a:t>
            </a:r>
          </a:p>
          <a:p>
            <a:r>
              <a:rPr lang="en-US" altLang="zh-SG" b="1" dirty="0">
                <a:latin typeface="Arial" panose="020B0604020202020204" pitchFamily="34" charset="0"/>
                <a:cs typeface="Arial" panose="020B0604020202020204" pitchFamily="34" charset="0"/>
              </a:rPr>
              <a:t>faces</a:t>
            </a:r>
            <a:endParaRPr lang="zh-SG"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5168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DA5EEB-384D-4466-B3C6-D418E0470454}"/>
              </a:ext>
            </a:extLst>
          </p:cNvPr>
          <p:cNvSpPr txBox="1"/>
          <p:nvPr/>
        </p:nvSpPr>
        <p:spPr>
          <a:xfrm>
            <a:off x="346224" y="115412"/>
            <a:ext cx="4980370" cy="523220"/>
          </a:xfrm>
          <a:prstGeom prst="rect">
            <a:avLst/>
          </a:prstGeom>
          <a:noFill/>
        </p:spPr>
        <p:txBody>
          <a:bodyPr wrap="square" rtlCol="0">
            <a:spAutoFit/>
          </a:bodyPr>
          <a:lstStyle/>
          <a:p>
            <a:r>
              <a:rPr lang="en-US" altLang="zh-SG" sz="2800" b="1" dirty="0">
                <a:latin typeface="Arial" panose="020B0604020202020204" pitchFamily="34" charset="0"/>
                <a:cs typeface="Arial" panose="020B0604020202020204" pitchFamily="34" charset="0"/>
              </a:rPr>
              <a:t>Use Case Design</a:t>
            </a:r>
            <a:endParaRPr lang="zh-SG" altLang="en-US" sz="2800" dirty="0">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04357036-CB75-44E7-8F7D-46D06FE78F52}"/>
              </a:ext>
            </a:extLst>
          </p:cNvPr>
          <p:cNvGraphicFramePr>
            <a:graphicFrameLocks noGrp="1"/>
          </p:cNvGraphicFramePr>
          <p:nvPr>
            <p:extLst>
              <p:ext uri="{D42A27DB-BD31-4B8C-83A1-F6EECF244321}">
                <p14:modId xmlns:p14="http://schemas.microsoft.com/office/powerpoint/2010/main" val="2690292456"/>
              </p:ext>
            </p:extLst>
          </p:nvPr>
        </p:nvGraphicFramePr>
        <p:xfrm>
          <a:off x="550415" y="943293"/>
          <a:ext cx="11298685" cy="5705474"/>
        </p:xfrm>
        <a:graphic>
          <a:graphicData uri="http://schemas.openxmlformats.org/drawingml/2006/table">
            <a:tbl>
              <a:tblPr firstRow="1" firstCol="1" bandRow="1">
                <a:tableStyleId>{7DF18680-E054-41AD-8BC1-D1AEF772440D}</a:tableStyleId>
              </a:tblPr>
              <a:tblGrid>
                <a:gridCol w="390219">
                  <a:extLst>
                    <a:ext uri="{9D8B030D-6E8A-4147-A177-3AD203B41FA5}">
                      <a16:colId xmlns:a16="http://schemas.microsoft.com/office/drawing/2014/main" val="212776245"/>
                    </a:ext>
                  </a:extLst>
                </a:gridCol>
                <a:gridCol w="2040691">
                  <a:extLst>
                    <a:ext uri="{9D8B030D-6E8A-4147-A177-3AD203B41FA5}">
                      <a16:colId xmlns:a16="http://schemas.microsoft.com/office/drawing/2014/main" val="268933926"/>
                    </a:ext>
                  </a:extLst>
                </a:gridCol>
                <a:gridCol w="3560589">
                  <a:extLst>
                    <a:ext uri="{9D8B030D-6E8A-4147-A177-3AD203B41FA5}">
                      <a16:colId xmlns:a16="http://schemas.microsoft.com/office/drawing/2014/main" val="2177755045"/>
                    </a:ext>
                  </a:extLst>
                </a:gridCol>
                <a:gridCol w="2436412">
                  <a:extLst>
                    <a:ext uri="{9D8B030D-6E8A-4147-A177-3AD203B41FA5}">
                      <a16:colId xmlns:a16="http://schemas.microsoft.com/office/drawing/2014/main" val="1617645315"/>
                    </a:ext>
                  </a:extLst>
                </a:gridCol>
                <a:gridCol w="2870774">
                  <a:extLst>
                    <a:ext uri="{9D8B030D-6E8A-4147-A177-3AD203B41FA5}">
                      <a16:colId xmlns:a16="http://schemas.microsoft.com/office/drawing/2014/main" val="3467252701"/>
                    </a:ext>
                  </a:extLst>
                </a:gridCol>
              </a:tblGrid>
              <a:tr h="249167">
                <a:tc>
                  <a:txBody>
                    <a:bodyPr/>
                    <a:lstStyle/>
                    <a:p>
                      <a:pPr algn="ctr">
                        <a:spcAft>
                          <a:spcPts val="0"/>
                        </a:spcAft>
                      </a:pPr>
                      <a:r>
                        <a:rPr lang="en-US" sz="1200" dirty="0">
                          <a:effectLst/>
                          <a:latin typeface="Arial" panose="020B0604020202020204" pitchFamily="34" charset="0"/>
                          <a:cs typeface="Arial" panose="020B0604020202020204" pitchFamily="34" charset="0"/>
                        </a:rPr>
                        <a:t>No.</a:t>
                      </a:r>
                      <a:endParaRPr lang="zh-CN" sz="1200" dirty="0">
                        <a:effectLst/>
                        <a:latin typeface="Arial" panose="020B0604020202020204" pitchFamily="34" charset="0"/>
                        <a:ea typeface="SimSun" panose="02010600030101010101" pitchFamily="2" charset="-122"/>
                        <a:cs typeface="Arial" panose="020B0604020202020204" pitchFamily="34" charset="0"/>
                      </a:endParaRPr>
                    </a:p>
                  </a:txBody>
                  <a:tcPr marL="40049" marR="40049" marT="0" marB="0" anchor="ctr"/>
                </a:tc>
                <a:tc>
                  <a:txBody>
                    <a:bodyPr/>
                    <a:lstStyle/>
                    <a:p>
                      <a:pPr algn="ctr">
                        <a:spcAft>
                          <a:spcPts val="0"/>
                        </a:spcAft>
                      </a:pPr>
                      <a:r>
                        <a:rPr lang="en-US" sz="1200" dirty="0">
                          <a:effectLst/>
                          <a:latin typeface="Arial" panose="020B0604020202020204" pitchFamily="34" charset="0"/>
                          <a:cs typeface="Arial" panose="020B0604020202020204" pitchFamily="34" charset="0"/>
                        </a:rPr>
                        <a:t>Use Case</a:t>
                      </a:r>
                      <a:endParaRPr lang="zh-CN" sz="1200" dirty="0">
                        <a:effectLst/>
                        <a:latin typeface="Arial" panose="020B0604020202020204" pitchFamily="34" charset="0"/>
                        <a:ea typeface="SimSun" panose="02010600030101010101" pitchFamily="2" charset="-122"/>
                        <a:cs typeface="Arial" panose="020B0604020202020204" pitchFamily="34" charset="0"/>
                      </a:endParaRPr>
                    </a:p>
                  </a:txBody>
                  <a:tcPr marL="40049" marR="40049" marT="0" marB="0" anchor="ctr"/>
                </a:tc>
                <a:tc>
                  <a:txBody>
                    <a:bodyPr/>
                    <a:lstStyle/>
                    <a:p>
                      <a:pPr algn="ctr">
                        <a:spcAft>
                          <a:spcPts val="0"/>
                        </a:spcAft>
                      </a:pPr>
                      <a:r>
                        <a:rPr lang="en-US" sz="1200" dirty="0">
                          <a:effectLst/>
                          <a:latin typeface="Arial" panose="020B0604020202020204" pitchFamily="34" charset="0"/>
                          <a:cs typeface="Arial" panose="020B0604020202020204" pitchFamily="34" charset="0"/>
                        </a:rPr>
                        <a:t>Functionality </a:t>
                      </a:r>
                      <a:endParaRPr lang="zh-CN" sz="1200">
                        <a:effectLst/>
                        <a:latin typeface="Arial" panose="020B0604020202020204" pitchFamily="34" charset="0"/>
                        <a:ea typeface="SimSun" panose="02010600030101010101" pitchFamily="2" charset="-122"/>
                        <a:cs typeface="Arial" panose="020B0604020202020204" pitchFamily="34" charset="0"/>
                      </a:endParaRPr>
                    </a:p>
                  </a:txBody>
                  <a:tcPr marL="40049" marR="40049" marT="0" marB="0" anchor="ctr"/>
                </a:tc>
                <a:tc>
                  <a:txBody>
                    <a:bodyPr/>
                    <a:lstStyle/>
                    <a:p>
                      <a:pPr algn="ctr">
                        <a:spcAft>
                          <a:spcPts val="0"/>
                        </a:spcAft>
                      </a:pPr>
                      <a:r>
                        <a:rPr lang="en-US" altLang="zh-CN" sz="1200" dirty="0">
                          <a:effectLst/>
                          <a:latin typeface="Arial" panose="020B0604020202020204" pitchFamily="34" charset="0"/>
                          <a:cs typeface="Arial" panose="020B0604020202020204" pitchFamily="34" charset="0"/>
                        </a:rPr>
                        <a:t>User Input</a:t>
                      </a:r>
                      <a:endParaRPr lang="zh-CN" sz="1200" dirty="0">
                        <a:effectLst/>
                        <a:latin typeface="Arial" panose="020B0604020202020204" pitchFamily="34" charset="0"/>
                        <a:ea typeface="SimSun" panose="02010600030101010101" pitchFamily="2" charset="-122"/>
                        <a:cs typeface="Arial" panose="020B0604020202020204" pitchFamily="34" charset="0"/>
                      </a:endParaRPr>
                    </a:p>
                  </a:txBody>
                  <a:tcPr marL="40049" marR="40049" marT="0" marB="0" anchor="ctr"/>
                </a:tc>
                <a:tc>
                  <a:txBody>
                    <a:bodyPr/>
                    <a:lstStyle/>
                    <a:p>
                      <a:pPr algn="ctr">
                        <a:spcAft>
                          <a:spcPts val="0"/>
                        </a:spcAft>
                      </a:pPr>
                      <a:r>
                        <a:rPr lang="en-US" sz="1200" dirty="0">
                          <a:effectLst/>
                          <a:latin typeface="Arial" panose="020B0604020202020204" pitchFamily="34" charset="0"/>
                          <a:cs typeface="Arial" panose="020B0604020202020204" pitchFamily="34" charset="0"/>
                        </a:rPr>
                        <a:t>System Output</a:t>
                      </a:r>
                      <a:endParaRPr lang="zh-CN" sz="1200" dirty="0">
                        <a:effectLst/>
                        <a:latin typeface="Arial" panose="020B0604020202020204" pitchFamily="34" charset="0"/>
                        <a:ea typeface="SimSun" panose="02010600030101010101" pitchFamily="2" charset="-122"/>
                        <a:cs typeface="Arial" panose="020B0604020202020204" pitchFamily="34" charset="0"/>
                      </a:endParaRPr>
                    </a:p>
                  </a:txBody>
                  <a:tcPr marL="40049" marR="40049" marT="0" marB="0" anchor="ctr"/>
                </a:tc>
                <a:extLst>
                  <a:ext uri="{0D108BD9-81ED-4DB2-BD59-A6C34878D82A}">
                    <a16:rowId xmlns:a16="http://schemas.microsoft.com/office/drawing/2014/main" val="486706933"/>
                  </a:ext>
                </a:extLst>
              </a:tr>
              <a:tr h="919990">
                <a:tc>
                  <a:txBody>
                    <a:bodyPr/>
                    <a:lstStyle/>
                    <a:p>
                      <a:pPr algn="ctr">
                        <a:spcAft>
                          <a:spcPts val="0"/>
                        </a:spcAft>
                      </a:pPr>
                      <a:r>
                        <a:rPr lang="en-US" sz="1200" dirty="0">
                          <a:effectLst/>
                          <a:latin typeface="Arial" panose="020B0604020202020204" pitchFamily="34" charset="0"/>
                          <a:cs typeface="Arial" panose="020B0604020202020204" pitchFamily="34" charset="0"/>
                        </a:rPr>
                        <a:t>1</a:t>
                      </a:r>
                      <a:endParaRPr lang="zh-CN" sz="1200" dirty="0">
                        <a:effectLst/>
                        <a:latin typeface="Arial" panose="020B0604020202020204" pitchFamily="34" charset="0"/>
                        <a:ea typeface="SimSun" panose="02010600030101010101" pitchFamily="2" charset="-122"/>
                        <a:cs typeface="Arial" panose="020B0604020202020204" pitchFamily="34" charset="0"/>
                      </a:endParaRPr>
                    </a:p>
                  </a:txBody>
                  <a:tcPr marL="40049" marR="40049" marT="0" marB="0" anchor="ctr"/>
                </a:tc>
                <a:tc>
                  <a:txBody>
                    <a:bodyPr/>
                    <a:lstStyle/>
                    <a:p>
                      <a:endParaRPr lang="en-US" altLang="zh-SG" sz="1300" b="1" kern="1200" dirty="0">
                        <a:solidFill>
                          <a:schemeClr val="tx1"/>
                        </a:solidFill>
                        <a:effectLst/>
                        <a:latin typeface="Arial" panose="020B0604020202020204" pitchFamily="34" charset="0"/>
                        <a:cs typeface="Arial" panose="020B0604020202020204" pitchFamily="34" charset="0"/>
                      </a:endParaRPr>
                    </a:p>
                    <a:p>
                      <a:r>
                        <a:rPr lang="en-US" altLang="zh-SG" sz="1300" b="1" kern="1200" dirty="0">
                          <a:solidFill>
                            <a:schemeClr val="tx1"/>
                          </a:solidFill>
                          <a:effectLst/>
                          <a:latin typeface="Arial" panose="020B0604020202020204" pitchFamily="34" charset="0"/>
                          <a:cs typeface="Arial" panose="020B0604020202020204" pitchFamily="34" charset="0"/>
                        </a:rPr>
                        <a:t>Virtual Human Facial Image Generator </a:t>
                      </a:r>
                      <a:endParaRPr lang="zh-CN" altLang="zh-SG" sz="1300" b="1" kern="1200" dirty="0">
                        <a:solidFill>
                          <a:schemeClr val="tx1"/>
                        </a:solidFill>
                        <a:effectLst/>
                        <a:latin typeface="Arial" panose="020B0604020202020204" pitchFamily="34" charset="0"/>
                        <a:ea typeface="+mn-ea"/>
                        <a:cs typeface="Arial" panose="020B0604020202020204" pitchFamily="34" charset="0"/>
                      </a:endParaRPr>
                    </a:p>
                  </a:txBody>
                  <a:tcPr marL="40049" marR="40049" marT="0" marB="0" anchor="ctr"/>
                </a:tc>
                <a:tc>
                  <a:txBody>
                    <a:bodyPr/>
                    <a:lstStyle/>
                    <a:p>
                      <a:pPr>
                        <a:lnSpc>
                          <a:spcPct val="115000"/>
                        </a:lnSpc>
                        <a:spcAft>
                          <a:spcPts val="1000"/>
                        </a:spcAft>
                      </a:pPr>
                      <a:r>
                        <a:rPr lang="en-SG" sz="1300" dirty="0">
                          <a:effectLst/>
                          <a:latin typeface="Arial" panose="020B0604020202020204" pitchFamily="34" charset="0"/>
                          <a:ea typeface="SimSun" panose="02010600030101010101" pitchFamily="2" charset="-122"/>
                          <a:cs typeface="Arial" panose="020B0604020202020204" pitchFamily="34" charset="0"/>
                        </a:rPr>
                        <a:t>End users are able to generate 10 number of random fake human faces each time. If needed, can generate more photos when click “+” button.</a:t>
                      </a:r>
                      <a:endParaRPr lang="zh-CN" sz="13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15000"/>
                        </a:lnSpc>
                        <a:spcAft>
                          <a:spcPts val="1000"/>
                        </a:spcAft>
                      </a:pPr>
                      <a:r>
                        <a:rPr lang="en-SG" sz="1300" dirty="0">
                          <a:effectLst/>
                          <a:latin typeface="Arial" panose="020B0604020202020204" pitchFamily="34" charset="0"/>
                          <a:ea typeface="SimSun" panose="02010600030101010101" pitchFamily="2" charset="-122"/>
                          <a:cs typeface="Arial" panose="020B0604020202020204" pitchFamily="34" charset="0"/>
                        </a:rPr>
                        <a:t>Users select AI-generated faces from drop list on Generator page.</a:t>
                      </a:r>
                      <a:endParaRPr lang="zh-CN" sz="13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15000"/>
                        </a:lnSpc>
                        <a:spcAft>
                          <a:spcPts val="1000"/>
                        </a:spcAft>
                      </a:pPr>
                      <a:r>
                        <a:rPr lang="en-SG" sz="1300">
                          <a:effectLst/>
                          <a:latin typeface="Arial" panose="020B0604020202020204" pitchFamily="34" charset="0"/>
                          <a:ea typeface="SimSun" panose="02010600030101010101" pitchFamily="2" charset="-122"/>
                          <a:cs typeface="Arial" panose="020B0604020202020204" pitchFamily="34" charset="0"/>
                        </a:rPr>
                        <a:t>A gallery view of human faces will show up on web UI, and user can download photos selectively or by batches.</a:t>
                      </a:r>
                      <a:endParaRPr lang="zh-CN" sz="13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697563781"/>
                  </a:ext>
                </a:extLst>
              </a:tr>
              <a:tr h="897017">
                <a:tc>
                  <a:txBody>
                    <a:bodyPr/>
                    <a:lstStyle/>
                    <a:p>
                      <a:pPr algn="ctr">
                        <a:spcAft>
                          <a:spcPts val="0"/>
                        </a:spcAft>
                      </a:pPr>
                      <a:r>
                        <a:rPr lang="en-US" sz="1200" dirty="0">
                          <a:effectLst/>
                          <a:latin typeface="Arial" panose="020B0604020202020204" pitchFamily="34" charset="0"/>
                          <a:cs typeface="Arial" panose="020B0604020202020204" pitchFamily="34" charset="0"/>
                        </a:rPr>
                        <a:t>2</a:t>
                      </a:r>
                      <a:endParaRPr lang="zh-CN" sz="1200" dirty="0">
                        <a:effectLst/>
                        <a:latin typeface="Arial" panose="020B0604020202020204" pitchFamily="34" charset="0"/>
                        <a:ea typeface="SimSun" panose="02010600030101010101" pitchFamily="2" charset="-122"/>
                        <a:cs typeface="Arial" panose="020B0604020202020204" pitchFamily="34" charset="0"/>
                      </a:endParaRPr>
                    </a:p>
                  </a:txBody>
                  <a:tcPr marL="40049" marR="40049" marT="0" marB="0" anchor="ctr"/>
                </a:tc>
                <a:tc>
                  <a:txBody>
                    <a:bodyPr/>
                    <a:lstStyle/>
                    <a:p>
                      <a:endParaRPr lang="en-US" altLang="zh-SG" sz="1300" b="1" kern="1200" dirty="0">
                        <a:solidFill>
                          <a:schemeClr val="tx1"/>
                        </a:solidFill>
                        <a:effectLst/>
                        <a:latin typeface="Arial" panose="020B0604020202020204" pitchFamily="34" charset="0"/>
                        <a:cs typeface="Arial" panose="020B0604020202020204" pitchFamily="34" charset="0"/>
                      </a:endParaRPr>
                    </a:p>
                    <a:p>
                      <a:r>
                        <a:rPr lang="en-US" altLang="zh-SG" sz="1300" b="1" kern="1200" dirty="0">
                          <a:solidFill>
                            <a:schemeClr val="tx1"/>
                          </a:solidFill>
                          <a:effectLst/>
                          <a:latin typeface="Arial" panose="020B0604020202020204" pitchFamily="34" charset="0"/>
                          <a:cs typeface="Arial" panose="020B0604020202020204" pitchFamily="34" charset="0"/>
                        </a:rPr>
                        <a:t>Virtual Cartoon Facial Image Generator</a:t>
                      </a:r>
                      <a:endParaRPr lang="zh-CN" altLang="zh-SG" sz="1300" b="1" kern="1200" dirty="0">
                        <a:solidFill>
                          <a:schemeClr val="tx1"/>
                        </a:solidFill>
                        <a:effectLst/>
                        <a:latin typeface="Arial" panose="020B0604020202020204" pitchFamily="34" charset="0"/>
                        <a:ea typeface="+mn-ea"/>
                        <a:cs typeface="Arial" panose="020B0604020202020204" pitchFamily="34" charset="0"/>
                      </a:endParaRPr>
                    </a:p>
                  </a:txBody>
                  <a:tcPr marL="40049" marR="40049" marT="0" marB="0" anchor="ctr"/>
                </a:tc>
                <a:tc>
                  <a:txBody>
                    <a:bodyPr/>
                    <a:lstStyle/>
                    <a:p>
                      <a:pPr>
                        <a:lnSpc>
                          <a:spcPct val="115000"/>
                        </a:lnSpc>
                        <a:spcAft>
                          <a:spcPts val="1000"/>
                        </a:spcAft>
                      </a:pPr>
                      <a:r>
                        <a:rPr lang="en-SG" sz="1300" dirty="0">
                          <a:effectLst/>
                          <a:latin typeface="Arial" panose="020B0604020202020204" pitchFamily="34" charset="0"/>
                          <a:ea typeface="SimSun" panose="02010600030101010101" pitchFamily="2" charset="-122"/>
                          <a:cs typeface="Arial" panose="020B0604020202020204" pitchFamily="34" charset="0"/>
                        </a:rPr>
                        <a:t>End users are able to generate 10 number of random fake cartoon faces each time. If needed, can generate more photos when click “+” button.</a:t>
                      </a:r>
                      <a:endParaRPr lang="zh-CN" sz="13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15000"/>
                        </a:lnSpc>
                        <a:spcAft>
                          <a:spcPts val="1000"/>
                        </a:spcAft>
                      </a:pPr>
                      <a:r>
                        <a:rPr lang="en-SG" sz="1300" dirty="0">
                          <a:effectLst/>
                          <a:latin typeface="Arial" panose="020B0604020202020204" pitchFamily="34" charset="0"/>
                          <a:ea typeface="SimSun" panose="02010600030101010101" pitchFamily="2" charset="-122"/>
                          <a:cs typeface="Arial" panose="020B0604020202020204" pitchFamily="34" charset="0"/>
                        </a:rPr>
                        <a:t>Users select AI-generated faces from drop list on Generator page.</a:t>
                      </a:r>
                      <a:endParaRPr lang="zh-CN" sz="13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15000"/>
                        </a:lnSpc>
                        <a:spcAft>
                          <a:spcPts val="1000"/>
                        </a:spcAft>
                      </a:pPr>
                      <a:r>
                        <a:rPr lang="en-SG" sz="1300">
                          <a:effectLst/>
                          <a:latin typeface="Arial" panose="020B0604020202020204" pitchFamily="34" charset="0"/>
                          <a:ea typeface="SimSun" panose="02010600030101010101" pitchFamily="2" charset="-122"/>
                          <a:cs typeface="Arial" panose="020B0604020202020204" pitchFamily="34" charset="0"/>
                        </a:rPr>
                        <a:t>A gallery view of cartoon faces will show up on web UI, and user can download photos selectively or by batches.</a:t>
                      </a:r>
                      <a:endParaRPr lang="zh-CN" sz="13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976883638"/>
                  </a:ext>
                </a:extLst>
              </a:tr>
              <a:tr h="692879">
                <a:tc>
                  <a:txBody>
                    <a:bodyPr/>
                    <a:lstStyle/>
                    <a:p>
                      <a:pPr algn="ctr">
                        <a:spcAft>
                          <a:spcPts val="0"/>
                        </a:spcAft>
                      </a:pPr>
                      <a:r>
                        <a:rPr lang="en-US" altLang="zh-CN" sz="1200" dirty="0">
                          <a:effectLst/>
                          <a:latin typeface="Arial" panose="020B0604020202020204" pitchFamily="34" charset="0"/>
                          <a:cs typeface="Arial" panose="020B0604020202020204" pitchFamily="34" charset="0"/>
                        </a:rPr>
                        <a:t>3</a:t>
                      </a:r>
                      <a:endParaRPr lang="zh-CN" sz="1200" dirty="0">
                        <a:effectLst/>
                        <a:latin typeface="Arial" panose="020B0604020202020204" pitchFamily="34" charset="0"/>
                        <a:ea typeface="SimSun" panose="02010600030101010101" pitchFamily="2" charset="-122"/>
                        <a:cs typeface="Arial" panose="020B0604020202020204" pitchFamily="34" charset="0"/>
                      </a:endParaRPr>
                    </a:p>
                  </a:txBody>
                  <a:tcPr marL="40049" marR="40049" marT="0" marB="0" anchor="ctr"/>
                </a:tc>
                <a:tc>
                  <a:txBody>
                    <a:bodyPr/>
                    <a:lstStyle/>
                    <a:p>
                      <a:pPr marL="0" indent="0">
                        <a:spcAft>
                          <a:spcPts val="0"/>
                        </a:spcAft>
                        <a:buNone/>
                      </a:pPr>
                      <a:endParaRPr lang="en-US" altLang="zh-SG" sz="1300" b="1" kern="1200" dirty="0">
                        <a:solidFill>
                          <a:schemeClr val="tx1"/>
                        </a:solidFill>
                        <a:effectLst/>
                        <a:latin typeface="Arial" panose="020B0604020202020204" pitchFamily="34" charset="0"/>
                        <a:cs typeface="Arial" panose="020B0604020202020204" pitchFamily="34" charset="0"/>
                      </a:endParaRPr>
                    </a:p>
                    <a:p>
                      <a:pPr marL="0" indent="0">
                        <a:spcAft>
                          <a:spcPts val="0"/>
                        </a:spcAft>
                        <a:buNone/>
                      </a:pPr>
                      <a:r>
                        <a:rPr lang="en-US" altLang="zh-SG" sz="1300" b="1" kern="1200" dirty="0">
                          <a:solidFill>
                            <a:schemeClr val="tx1"/>
                          </a:solidFill>
                          <a:effectLst/>
                          <a:latin typeface="Arial" panose="020B0604020202020204" pitchFamily="34" charset="0"/>
                          <a:cs typeface="Arial" panose="020B0604020202020204" pitchFamily="34" charset="0"/>
                        </a:rPr>
                        <a:t>Real/ Virtual Facial Photo Detector</a:t>
                      </a:r>
                      <a:endParaRPr lang="zh-CN" sz="1300" b="1"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40049" marR="40049" marT="0" marB="0" anchor="ctr"/>
                </a:tc>
                <a:tc>
                  <a:txBody>
                    <a:bodyPr/>
                    <a:lstStyle/>
                    <a:p>
                      <a:pPr>
                        <a:lnSpc>
                          <a:spcPct val="115000"/>
                        </a:lnSpc>
                        <a:spcAft>
                          <a:spcPts val="1000"/>
                        </a:spcAft>
                      </a:pPr>
                      <a:r>
                        <a:rPr lang="en-SG" sz="1300" dirty="0">
                          <a:effectLst/>
                          <a:latin typeface="Arial" panose="020B0604020202020204" pitchFamily="34" charset="0"/>
                          <a:ea typeface="SimSun" panose="02010600030101010101" pitchFamily="2" charset="-122"/>
                          <a:cs typeface="Arial" panose="020B0604020202020204" pitchFamily="34" charset="0"/>
                        </a:rPr>
                        <a:t>End users upload a photo via web UI, and a robot will suggest whether the photo is real or AI-generated.</a:t>
                      </a:r>
                      <a:endParaRPr lang="zh-CN" sz="13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15000"/>
                        </a:lnSpc>
                        <a:spcAft>
                          <a:spcPts val="1000"/>
                        </a:spcAft>
                      </a:pPr>
                      <a:r>
                        <a:rPr lang="en-SG" sz="1300">
                          <a:effectLst/>
                          <a:latin typeface="Arial" panose="020B0604020202020204" pitchFamily="34" charset="0"/>
                          <a:ea typeface="SimSun" panose="02010600030101010101" pitchFamily="2" charset="-122"/>
                          <a:cs typeface="Arial" panose="020B0604020202020204" pitchFamily="34" charset="0"/>
                        </a:rPr>
                        <a:t>Users upload photos via a drop-down box on detector page.</a:t>
                      </a:r>
                      <a:endParaRPr lang="zh-CN" sz="13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15000"/>
                        </a:lnSpc>
                        <a:spcAft>
                          <a:spcPts val="1000"/>
                        </a:spcAft>
                      </a:pPr>
                      <a:r>
                        <a:rPr lang="en-SG" sz="1300" dirty="0">
                          <a:effectLst/>
                          <a:latin typeface="Arial" panose="020B0604020202020204" pitchFamily="34" charset="0"/>
                          <a:ea typeface="SimSun" panose="02010600030101010101" pitchFamily="2" charset="-122"/>
                          <a:cs typeface="Arial" panose="020B0604020202020204" pitchFamily="34" charset="0"/>
                        </a:rPr>
                        <a:t>Classification result will print on screen, possibly with explanations.</a:t>
                      </a:r>
                      <a:endParaRPr lang="zh-CN" sz="13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706651149"/>
                  </a:ext>
                </a:extLst>
              </a:tr>
              <a:tr h="692879">
                <a:tc>
                  <a:txBody>
                    <a:bodyPr/>
                    <a:lstStyle/>
                    <a:p>
                      <a:pPr algn="ctr">
                        <a:spcAft>
                          <a:spcPts val="0"/>
                        </a:spcAft>
                      </a:pPr>
                      <a:r>
                        <a:rPr lang="en-US" altLang="zh-CN" sz="1200" dirty="0">
                          <a:effectLst/>
                          <a:latin typeface="Arial" panose="020B0604020202020204" pitchFamily="34" charset="0"/>
                          <a:ea typeface="SimSun" panose="02010600030101010101" pitchFamily="2" charset="-122"/>
                          <a:cs typeface="Arial" panose="020B0604020202020204" pitchFamily="34" charset="0"/>
                        </a:rPr>
                        <a:t>4</a:t>
                      </a:r>
                      <a:endParaRPr lang="zh-CN" sz="1200" dirty="0">
                        <a:effectLst/>
                        <a:latin typeface="Arial" panose="020B0604020202020204" pitchFamily="34" charset="0"/>
                        <a:ea typeface="SimSun" panose="02010600030101010101" pitchFamily="2" charset="-122"/>
                        <a:cs typeface="Arial" panose="020B0604020202020204" pitchFamily="34" charset="0"/>
                      </a:endParaRPr>
                    </a:p>
                  </a:txBody>
                  <a:tcPr marL="40049" marR="40049" marT="0" marB="0" anchor="ctr"/>
                </a:tc>
                <a:tc>
                  <a:txBody>
                    <a:bodyPr/>
                    <a:lstStyle/>
                    <a:p>
                      <a:pPr marL="0" indent="0">
                        <a:spcAft>
                          <a:spcPts val="0"/>
                        </a:spcAft>
                        <a:buNone/>
                      </a:pPr>
                      <a:r>
                        <a:rPr lang="en-SG" altLang="zh-SG" sz="1300" b="1" kern="1200" dirty="0">
                          <a:solidFill>
                            <a:schemeClr val="dk1"/>
                          </a:solidFill>
                          <a:effectLst/>
                          <a:latin typeface="Arial" panose="020B0604020202020204" pitchFamily="34" charset="0"/>
                          <a:ea typeface="+mn-ea"/>
                          <a:cs typeface="Arial" panose="020B0604020202020204" pitchFamily="34" charset="0"/>
                        </a:rPr>
                        <a:t>Cartoon Face Detector</a:t>
                      </a:r>
                      <a:endParaRPr lang="zh-CN" sz="1300" b="1"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40049" marR="40049" marT="0" marB="0" anchor="ctr"/>
                </a:tc>
                <a:tc>
                  <a:txBody>
                    <a:bodyPr/>
                    <a:lstStyle/>
                    <a:p>
                      <a:pPr>
                        <a:lnSpc>
                          <a:spcPct val="115000"/>
                        </a:lnSpc>
                        <a:spcAft>
                          <a:spcPts val="1000"/>
                        </a:spcAft>
                      </a:pPr>
                      <a:r>
                        <a:rPr lang="en-SG" sz="1300" dirty="0">
                          <a:effectLst/>
                          <a:latin typeface="Arial" panose="020B0604020202020204" pitchFamily="34" charset="0"/>
                          <a:ea typeface="SimSun" panose="02010600030101010101" pitchFamily="2" charset="-122"/>
                          <a:cs typeface="Arial" panose="020B0604020202020204" pitchFamily="34" charset="0"/>
                        </a:rPr>
                        <a:t>End users upload a photo via web UI, and a robot will suggest whether the photo is drawn by artists or AI-generated.</a:t>
                      </a:r>
                      <a:endParaRPr lang="zh-CN" sz="13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15000"/>
                        </a:lnSpc>
                        <a:spcAft>
                          <a:spcPts val="1000"/>
                        </a:spcAft>
                      </a:pPr>
                      <a:r>
                        <a:rPr lang="en-SG" sz="1300" dirty="0">
                          <a:effectLst/>
                          <a:latin typeface="Arial" panose="020B0604020202020204" pitchFamily="34" charset="0"/>
                          <a:ea typeface="SimSun" panose="02010600030101010101" pitchFamily="2" charset="-122"/>
                          <a:cs typeface="Arial" panose="020B0604020202020204" pitchFamily="34" charset="0"/>
                        </a:rPr>
                        <a:t>Users upload photos via a drop-down box on detector page.</a:t>
                      </a:r>
                      <a:endParaRPr lang="zh-CN" sz="13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15000"/>
                        </a:lnSpc>
                        <a:spcAft>
                          <a:spcPts val="1000"/>
                        </a:spcAft>
                      </a:pPr>
                      <a:r>
                        <a:rPr lang="en-SG" sz="1300" dirty="0">
                          <a:effectLst/>
                          <a:latin typeface="Arial" panose="020B0604020202020204" pitchFamily="34" charset="0"/>
                          <a:ea typeface="SimSun" panose="02010600030101010101" pitchFamily="2" charset="-122"/>
                          <a:cs typeface="Arial" panose="020B0604020202020204" pitchFamily="34" charset="0"/>
                        </a:rPr>
                        <a:t>Classification result will print on screen, possibly with explanations.</a:t>
                      </a:r>
                      <a:endParaRPr lang="zh-CN" sz="13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58171290"/>
                  </a:ext>
                </a:extLst>
              </a:tr>
              <a:tr h="2253542">
                <a:tc>
                  <a:txBody>
                    <a:bodyPr/>
                    <a:lstStyle/>
                    <a:p>
                      <a:pPr algn="ctr">
                        <a:spcAft>
                          <a:spcPts val="0"/>
                        </a:spcAft>
                      </a:pPr>
                      <a:r>
                        <a:rPr lang="en-US" altLang="zh-CN" sz="1200" dirty="0">
                          <a:effectLst/>
                          <a:latin typeface="Arial" panose="020B0604020202020204" pitchFamily="34" charset="0"/>
                          <a:cs typeface="Arial" panose="020B0604020202020204" pitchFamily="34" charset="0"/>
                        </a:rPr>
                        <a:t>5</a:t>
                      </a:r>
                      <a:endParaRPr lang="zh-CN" sz="1200" dirty="0">
                        <a:effectLst/>
                        <a:latin typeface="Arial" panose="020B0604020202020204" pitchFamily="34" charset="0"/>
                        <a:ea typeface="SimSun" panose="02010600030101010101" pitchFamily="2" charset="-122"/>
                        <a:cs typeface="Arial" panose="020B0604020202020204" pitchFamily="34" charset="0"/>
                      </a:endParaRPr>
                    </a:p>
                  </a:txBody>
                  <a:tcPr marL="40049" marR="40049" marT="0" marB="0" anchor="ctr"/>
                </a:tc>
                <a:tc>
                  <a:txBody>
                    <a:bodyPr/>
                    <a:lstStyle/>
                    <a:p>
                      <a:endParaRPr lang="en-US" sz="1300" b="1" dirty="0">
                        <a:solidFill>
                          <a:schemeClr val="tx1"/>
                        </a:solidFill>
                        <a:effectLst/>
                        <a:latin typeface="Arial" panose="020B0604020202020204" pitchFamily="34" charset="0"/>
                        <a:cs typeface="Arial" panose="020B0604020202020204" pitchFamily="34" charset="0"/>
                      </a:endParaRPr>
                    </a:p>
                    <a:p>
                      <a:r>
                        <a:rPr lang="en-US" sz="1300" b="1" dirty="0">
                          <a:solidFill>
                            <a:schemeClr val="tx1"/>
                          </a:solidFill>
                          <a:effectLst/>
                          <a:latin typeface="Arial" panose="020B0604020202020204" pitchFamily="34" charset="0"/>
                          <a:cs typeface="Arial" panose="020B0604020202020204" pitchFamily="34" charset="0"/>
                        </a:rPr>
                        <a:t>Hybrid Models &amp; User Feedback </a:t>
                      </a:r>
                      <a:endParaRPr lang="zh-CN" sz="1300" b="1"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nSpc>
                          <a:spcPct val="115000"/>
                        </a:lnSpc>
                        <a:spcAft>
                          <a:spcPts val="1000"/>
                        </a:spcAft>
                      </a:pPr>
                      <a:r>
                        <a:rPr lang="en-SG" sz="1300" dirty="0">
                          <a:effectLst/>
                          <a:latin typeface="Arial" panose="020B0604020202020204" pitchFamily="34" charset="0"/>
                          <a:ea typeface="SimSun" panose="02010600030101010101" pitchFamily="2" charset="-122"/>
                          <a:cs typeface="Arial" panose="020B0604020202020204" pitchFamily="34" charset="0"/>
                        </a:rPr>
                        <a:t>Web UI displays different models (e.g. cartoon face (DCGAN), Asian face (StyleGAN) &amp; celebrity face (StyleGAN) etc.) for users to select through enabled/ disabled them on optional box of Image Generator page. Users are allowed to mark and download favourite photos. </a:t>
                      </a:r>
                      <a:endParaRPr lang="zh-CN" sz="13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15000"/>
                        </a:lnSpc>
                        <a:spcAft>
                          <a:spcPts val="1000"/>
                        </a:spcAft>
                      </a:pPr>
                      <a:r>
                        <a:rPr lang="en-SG" sz="1300" dirty="0">
                          <a:effectLst/>
                          <a:latin typeface="Arial" panose="020B0604020202020204" pitchFamily="34" charset="0"/>
                          <a:ea typeface="SimSun" panose="02010600030101010101" pitchFamily="2" charset="-122"/>
                          <a:cs typeface="Arial" panose="020B0604020202020204" pitchFamily="34" charset="0"/>
                        </a:rPr>
                        <a:t>Users select single or mixed models from optional box to generate photos, mark and download any photos.</a:t>
                      </a:r>
                      <a:endParaRPr lang="zh-CN" sz="13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15000"/>
                        </a:lnSpc>
                        <a:spcAft>
                          <a:spcPts val="1000"/>
                        </a:spcAft>
                      </a:pPr>
                      <a:r>
                        <a:rPr lang="en-SG" sz="1300" dirty="0">
                          <a:effectLst/>
                          <a:latin typeface="Arial" panose="020B0604020202020204" pitchFamily="34" charset="0"/>
                          <a:ea typeface="SimSun" panose="02010600030101010101" pitchFamily="2" charset="-122"/>
                          <a:cs typeface="Arial" panose="020B0604020202020204" pitchFamily="34" charset="0"/>
                        </a:rPr>
                        <a:t>The following info will show up on web UI.</a:t>
                      </a:r>
                      <a:endParaRPr lang="zh-CN" sz="1300" dirty="0">
                        <a:effectLst/>
                        <a:latin typeface="Arial" panose="020B0604020202020204" pitchFamily="34" charset="0"/>
                        <a:ea typeface="SimSun" panose="02010600030101010101" pitchFamily="2" charset="-122"/>
                        <a:cs typeface="Arial" panose="020B0604020202020204" pitchFamily="34" charset="0"/>
                      </a:endParaRPr>
                    </a:p>
                    <a:p>
                      <a:pPr>
                        <a:lnSpc>
                          <a:spcPct val="115000"/>
                        </a:lnSpc>
                        <a:spcAft>
                          <a:spcPts val="1000"/>
                        </a:spcAft>
                      </a:pPr>
                      <a:r>
                        <a:rPr lang="en-SG" sz="1300" dirty="0">
                          <a:effectLst/>
                          <a:latin typeface="Arial" panose="020B0604020202020204" pitchFamily="34" charset="0"/>
                          <a:ea typeface="SimSun" panose="02010600030101010101" pitchFamily="2" charset="-122"/>
                          <a:cs typeface="Arial" panose="020B0604020202020204" pitchFamily="34" charset="0"/>
                        </a:rPr>
                        <a:t>1)</a:t>
                      </a:r>
                      <a:r>
                        <a:rPr lang="en-SG" sz="1300" i="1" dirty="0">
                          <a:effectLst/>
                          <a:latin typeface="Arial" panose="020B0604020202020204" pitchFamily="34" charset="0"/>
                          <a:ea typeface="SimSun" panose="02010600030101010101" pitchFamily="2" charset="-122"/>
                          <a:cs typeface="Arial" panose="020B0604020202020204" pitchFamily="34" charset="0"/>
                        </a:rPr>
                        <a:t> Types of models that generate images</a:t>
                      </a:r>
                      <a:r>
                        <a:rPr lang="en-SG" sz="1300" dirty="0">
                          <a:effectLst/>
                          <a:latin typeface="Arial" panose="020B0604020202020204" pitchFamily="34" charset="0"/>
                          <a:ea typeface="SimSun" panose="02010600030101010101" pitchFamily="2" charset="-122"/>
                          <a:cs typeface="Arial" panose="020B0604020202020204" pitchFamily="34" charset="0"/>
                        </a:rPr>
                        <a:t>.</a:t>
                      </a:r>
                      <a:endParaRPr lang="zh-CN" sz="1300" dirty="0">
                        <a:effectLst/>
                        <a:latin typeface="Arial" panose="020B0604020202020204" pitchFamily="34" charset="0"/>
                        <a:ea typeface="SimSun" panose="02010600030101010101" pitchFamily="2" charset="-122"/>
                        <a:cs typeface="Arial" panose="020B0604020202020204" pitchFamily="34" charset="0"/>
                      </a:endParaRPr>
                    </a:p>
                    <a:p>
                      <a:pPr>
                        <a:lnSpc>
                          <a:spcPct val="115000"/>
                        </a:lnSpc>
                        <a:spcAft>
                          <a:spcPts val="1000"/>
                        </a:spcAft>
                      </a:pPr>
                      <a:r>
                        <a:rPr lang="en-SG" sz="1300" dirty="0">
                          <a:effectLst/>
                          <a:latin typeface="Arial" panose="020B0604020202020204" pitchFamily="34" charset="0"/>
                          <a:ea typeface="SimSun" panose="02010600030101010101" pitchFamily="2" charset="-122"/>
                          <a:cs typeface="Arial" panose="020B0604020202020204" pitchFamily="34" charset="0"/>
                        </a:rPr>
                        <a:t>2) </a:t>
                      </a:r>
                      <a:r>
                        <a:rPr lang="en-SG" sz="1300" i="1" dirty="0">
                          <a:effectLst/>
                          <a:latin typeface="Arial" panose="020B0604020202020204" pitchFamily="34" charset="0"/>
                          <a:ea typeface="SimSun" panose="02010600030101010101" pitchFamily="2" charset="-122"/>
                          <a:cs typeface="Arial" panose="020B0604020202020204" pitchFamily="34" charset="0"/>
                        </a:rPr>
                        <a:t>Users’ preference of different models</a:t>
                      </a:r>
                      <a:r>
                        <a:rPr lang="en-SG" sz="1300" dirty="0">
                          <a:effectLst/>
                          <a:latin typeface="Arial" panose="020B0604020202020204" pitchFamily="34" charset="0"/>
                          <a:ea typeface="SimSun" panose="02010600030101010101" pitchFamily="2" charset="-122"/>
                          <a:cs typeface="Arial" panose="020B0604020202020204" pitchFamily="34" charset="0"/>
                        </a:rPr>
                        <a:t>. </a:t>
                      </a:r>
                      <a:endParaRPr lang="zh-CN" sz="1300" dirty="0">
                        <a:effectLst/>
                        <a:latin typeface="Arial" panose="020B0604020202020204" pitchFamily="34" charset="0"/>
                        <a:ea typeface="SimSun" panose="02010600030101010101" pitchFamily="2" charset="-122"/>
                        <a:cs typeface="Arial" panose="020B0604020202020204" pitchFamily="34" charset="0"/>
                      </a:endParaRPr>
                    </a:p>
                    <a:p>
                      <a:pPr>
                        <a:lnSpc>
                          <a:spcPct val="115000"/>
                        </a:lnSpc>
                        <a:spcAft>
                          <a:spcPts val="1000"/>
                        </a:spcAft>
                      </a:pPr>
                      <a:r>
                        <a:rPr lang="en-SG" sz="1300" dirty="0">
                          <a:effectLst/>
                          <a:latin typeface="Arial" panose="020B0604020202020204" pitchFamily="34" charset="0"/>
                          <a:ea typeface="SimSun" panose="02010600030101010101" pitchFamily="2" charset="-122"/>
                          <a:cs typeface="Arial" panose="020B0604020202020204" pitchFamily="34" charset="0"/>
                        </a:rPr>
                        <a:t>3) </a:t>
                      </a:r>
                      <a:r>
                        <a:rPr lang="en-SG" sz="1300" i="1" dirty="0">
                          <a:effectLst/>
                          <a:latin typeface="Arial" panose="020B0604020202020204" pitchFamily="34" charset="0"/>
                          <a:ea typeface="SimSun" panose="02010600030101010101" pitchFamily="2" charset="-122"/>
                          <a:cs typeface="Arial" panose="020B0604020202020204" pitchFamily="34" charset="0"/>
                        </a:rPr>
                        <a:t>The history of image downloads from each model.</a:t>
                      </a:r>
                      <a:endParaRPr lang="zh-CN" sz="1300"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111966029"/>
                  </a:ext>
                </a:extLst>
              </a:tr>
            </a:tbl>
          </a:graphicData>
        </a:graphic>
      </p:graphicFrame>
      <p:sp>
        <p:nvSpPr>
          <p:cNvPr id="5" name="TextBox 4">
            <a:extLst>
              <a:ext uri="{FF2B5EF4-FFF2-40B4-BE49-F238E27FC236}">
                <a16:creationId xmlns:a16="http://schemas.microsoft.com/office/drawing/2014/main" id="{2977A301-32AF-45D9-A854-5569C0D74458}"/>
              </a:ext>
            </a:extLst>
          </p:cNvPr>
          <p:cNvSpPr txBox="1"/>
          <p:nvPr/>
        </p:nvSpPr>
        <p:spPr>
          <a:xfrm>
            <a:off x="435003" y="638632"/>
            <a:ext cx="6596111" cy="615553"/>
          </a:xfrm>
          <a:prstGeom prst="rect">
            <a:avLst/>
          </a:prstGeom>
          <a:noFill/>
        </p:spPr>
        <p:txBody>
          <a:bodyPr wrap="square" rtlCol="0">
            <a:spAutoFit/>
          </a:bodyPr>
          <a:lstStyle/>
          <a:p>
            <a:r>
              <a:rPr lang="en-US" altLang="zh-SG" sz="1800" dirty="0">
                <a:effectLst/>
                <a:latin typeface="Arial" panose="020B0604020202020204" pitchFamily="34" charset="0"/>
                <a:ea typeface="SimSun" panose="02010600030101010101" pitchFamily="2" charset="-122"/>
                <a:cs typeface="Arial" panose="020B0604020202020204" pitchFamily="34" charset="0"/>
              </a:rPr>
              <a:t>Use cases for image generator and detector are as below.</a:t>
            </a:r>
            <a:endParaRPr lang="zh-CN" altLang="zh-SG" sz="1800" dirty="0">
              <a:effectLst/>
              <a:latin typeface="Arial" panose="020B0604020202020204" pitchFamily="34" charset="0"/>
              <a:ea typeface="SimSun" panose="02010600030101010101" pitchFamily="2" charset="-122"/>
              <a:cs typeface="Arial" panose="020B0604020202020204" pitchFamily="34" charset="0"/>
            </a:endParaRPr>
          </a:p>
          <a:p>
            <a:endParaRPr lang="zh-CN" altLang="zh-SG"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3296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DA5EEB-384D-4466-B3C6-D418E0470454}"/>
              </a:ext>
            </a:extLst>
          </p:cNvPr>
          <p:cNvSpPr txBox="1"/>
          <p:nvPr/>
        </p:nvSpPr>
        <p:spPr>
          <a:xfrm>
            <a:off x="443882" y="248580"/>
            <a:ext cx="8655730" cy="523220"/>
          </a:xfrm>
          <a:prstGeom prst="rect">
            <a:avLst/>
          </a:prstGeom>
          <a:noFill/>
        </p:spPr>
        <p:txBody>
          <a:bodyPr wrap="square" rtlCol="0">
            <a:spAutoFit/>
          </a:bodyPr>
          <a:lstStyle/>
          <a:p>
            <a:r>
              <a:rPr lang="en-US" altLang="zh-SG" sz="2800" b="1" dirty="0">
                <a:latin typeface="Arial" panose="020B0604020202020204" pitchFamily="34" charset="0"/>
                <a:cs typeface="Arial" panose="020B0604020202020204" pitchFamily="34" charset="0"/>
              </a:rPr>
              <a:t>Further Enhancement</a:t>
            </a:r>
            <a:endParaRPr lang="zh-SG" altLang="en-US"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9686926-D5C7-4CF7-A2FC-7C05A151517A}"/>
              </a:ext>
            </a:extLst>
          </p:cNvPr>
          <p:cNvSpPr txBox="1"/>
          <p:nvPr/>
        </p:nvSpPr>
        <p:spPr>
          <a:xfrm>
            <a:off x="355107" y="1046225"/>
            <a:ext cx="11372295" cy="4480714"/>
          </a:xfrm>
          <a:prstGeom prst="rect">
            <a:avLst/>
          </a:prstGeom>
          <a:noFill/>
        </p:spPr>
        <p:txBody>
          <a:bodyPr wrap="square" rtlCol="0" anchor="t">
            <a:spAutoFit/>
          </a:bodyPr>
          <a:lstStyle/>
          <a:p>
            <a:pPr marL="173355">
              <a:lnSpc>
                <a:spcPct val="150000"/>
              </a:lnSpc>
              <a:spcAft>
                <a:spcPts val="600"/>
              </a:spcAft>
            </a:pPr>
            <a:r>
              <a:rPr lang="en-SG" altLang="zh-SG" sz="2300" dirty="0">
                <a:effectLst/>
                <a:latin typeface="Arial" panose="020B0604020202020204" pitchFamily="34" charset="0"/>
                <a:ea typeface="SimSun" panose="02010600030101010101" pitchFamily="2" charset="-122"/>
                <a:cs typeface="Arial" panose="020B0604020202020204" pitchFamily="34" charset="0"/>
              </a:rPr>
              <a:t>After the system goes live, it will continue to collect valuable data that users uploading. Since those are most significant and useful data for application scenarios.</a:t>
            </a:r>
            <a:endParaRPr lang="zh-CN" altLang="zh-SG" sz="2300" dirty="0">
              <a:effectLst/>
              <a:latin typeface="Arial" panose="020B0604020202020204" pitchFamily="34" charset="0"/>
              <a:ea typeface="SimSun" panose="02010600030101010101" pitchFamily="2" charset="-122"/>
              <a:cs typeface="Arial" panose="020B0604020202020204" pitchFamily="34" charset="0"/>
            </a:endParaRPr>
          </a:p>
          <a:p>
            <a:pPr marL="742950" lvl="1" indent="-285750">
              <a:lnSpc>
                <a:spcPct val="150000"/>
              </a:lnSpc>
              <a:spcAft>
                <a:spcPts val="600"/>
              </a:spcAft>
              <a:buFont typeface="Wingdings" panose="05000000000000000000" pitchFamily="2" charset="2"/>
              <a:buChar char="ü"/>
            </a:pPr>
            <a:r>
              <a:rPr lang="en-SG" altLang="zh-SG" sz="2300" dirty="0">
                <a:effectLst/>
                <a:latin typeface="Arial" panose="020B0604020202020204" pitchFamily="34" charset="0"/>
                <a:ea typeface="SimSun" panose="02010600030101010101" pitchFamily="2" charset="-122"/>
                <a:cs typeface="Arial" panose="020B0604020202020204" pitchFamily="34" charset="0"/>
              </a:rPr>
              <a:t>Re-run the training process periodically with both pre-collected dataset photos and user uploaded photos. Compare the results and replace models when there is improvement.</a:t>
            </a:r>
            <a:endParaRPr lang="zh-CN" altLang="zh-SG" sz="2300" dirty="0">
              <a:effectLst/>
              <a:latin typeface="Arial" panose="020B0604020202020204" pitchFamily="34" charset="0"/>
              <a:ea typeface="SimSun" panose="02010600030101010101" pitchFamily="2" charset="-122"/>
              <a:cs typeface="Arial" panose="020B0604020202020204" pitchFamily="34" charset="0"/>
            </a:endParaRPr>
          </a:p>
          <a:p>
            <a:pPr marL="742950" lvl="1" indent="-285750">
              <a:lnSpc>
                <a:spcPct val="150000"/>
              </a:lnSpc>
              <a:spcAft>
                <a:spcPts val="600"/>
              </a:spcAft>
              <a:buFont typeface="Wingdings" panose="05000000000000000000" pitchFamily="2" charset="2"/>
              <a:buChar char="ü"/>
            </a:pPr>
            <a:r>
              <a:rPr lang="en-SG" altLang="zh-SG" sz="2300" dirty="0">
                <a:effectLst/>
                <a:latin typeface="Arial" panose="020B0604020202020204" pitchFamily="34" charset="0"/>
                <a:ea typeface="SimSun" panose="02010600030101010101" pitchFamily="2" charset="-122"/>
                <a:cs typeface="Arial" panose="020B0604020202020204" pitchFamily="34" charset="0"/>
              </a:rPr>
              <a:t>Search and identify other possible model definitions (e.g. from newly published papers). Try them out and add suitable models to the collection of saved models.</a:t>
            </a:r>
            <a:endParaRPr lang="zh-CN" altLang="zh-SG" sz="2300" dirty="0">
              <a:effectLst/>
              <a:latin typeface="Arial" panose="020B0604020202020204" pitchFamily="34" charset="0"/>
              <a:ea typeface="SimSun" panose="02010600030101010101" pitchFamily="2" charset="-122"/>
              <a:cs typeface="Arial" panose="020B0604020202020204" pitchFamily="34" charset="0"/>
            </a:endParaRPr>
          </a:p>
          <a:p>
            <a:pPr lvl="2">
              <a:lnSpc>
                <a:spcPct val="150000"/>
              </a:lnSpc>
              <a:spcBef>
                <a:spcPts val="600"/>
              </a:spcBef>
            </a:pPr>
            <a:endParaRPr lang="en-US" altLang="zh-CN" dirty="0">
              <a:latin typeface="Arial"/>
              <a:ea typeface="华文仿宋"/>
              <a:cs typeface="Arial"/>
            </a:endParaRPr>
          </a:p>
        </p:txBody>
      </p:sp>
    </p:spTree>
    <p:extLst>
      <p:ext uri="{BB962C8B-B14F-4D97-AF65-F5344CB8AC3E}">
        <p14:creationId xmlns:p14="http://schemas.microsoft.com/office/powerpoint/2010/main" val="3256489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DA5EEB-384D-4466-B3C6-D418E0470454}"/>
              </a:ext>
            </a:extLst>
          </p:cNvPr>
          <p:cNvSpPr txBox="1"/>
          <p:nvPr/>
        </p:nvSpPr>
        <p:spPr>
          <a:xfrm>
            <a:off x="506031" y="248580"/>
            <a:ext cx="1882066" cy="646331"/>
          </a:xfrm>
          <a:prstGeom prst="rect">
            <a:avLst/>
          </a:prstGeom>
          <a:noFill/>
        </p:spPr>
        <p:txBody>
          <a:bodyPr wrap="square" rtlCol="0">
            <a:spAutoFit/>
          </a:bodyPr>
          <a:lstStyle/>
          <a:p>
            <a:r>
              <a:rPr lang="en-US" altLang="zh-SG" sz="3600" b="1" dirty="0">
                <a:latin typeface="Arial" panose="020B0604020202020204" pitchFamily="34" charset="0"/>
                <a:cs typeface="Arial" panose="020B0604020202020204" pitchFamily="34" charset="0"/>
              </a:rPr>
              <a:t>Agenda</a:t>
            </a:r>
            <a:endParaRPr lang="zh-SG" altLang="en-US"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9686926-D5C7-4CF7-A2FC-7C05A151517A}"/>
              </a:ext>
            </a:extLst>
          </p:cNvPr>
          <p:cNvSpPr txBox="1"/>
          <p:nvPr/>
        </p:nvSpPr>
        <p:spPr>
          <a:xfrm>
            <a:off x="643102" y="1198486"/>
            <a:ext cx="8811616" cy="4431983"/>
          </a:xfrm>
          <a:prstGeom prst="rect">
            <a:avLst/>
          </a:prstGeom>
          <a:noFill/>
        </p:spPr>
        <p:txBody>
          <a:bodyPr wrap="square" rtlCol="0" anchor="t">
            <a:spAutoFit/>
          </a:bodyPr>
          <a:lstStyle/>
          <a:p>
            <a:pPr marL="347345" indent="-457200">
              <a:spcBef>
                <a:spcPts val="600"/>
              </a:spcBef>
              <a:spcAft>
                <a:spcPts val="600"/>
              </a:spcAft>
              <a:buFont typeface="Wingdings" panose="05000000000000000000" pitchFamily="2" charset="2"/>
              <a:buChar char="Ø"/>
            </a:pPr>
            <a:r>
              <a:rPr lang="en-SG" altLang="zh-SG" sz="2800" dirty="0">
                <a:latin typeface="Arial" panose="020B0604020202020204" pitchFamily="34" charset="0"/>
                <a:ea typeface="华文仿宋"/>
                <a:cs typeface="Arial" panose="020B0604020202020204" pitchFamily="34" charset="0"/>
              </a:rPr>
              <a:t>P</a:t>
            </a:r>
            <a:r>
              <a:rPr lang="en-US" altLang="zh-CN" sz="2800" dirty="0" err="1">
                <a:latin typeface="Arial" panose="020B0604020202020204" pitchFamily="34" charset="0"/>
                <a:ea typeface="华文仿宋"/>
                <a:cs typeface="Arial" panose="020B0604020202020204" pitchFamily="34" charset="0"/>
              </a:rPr>
              <a:t>roject</a:t>
            </a:r>
            <a:r>
              <a:rPr lang="en-US" altLang="zh-CN" sz="2800" dirty="0">
                <a:latin typeface="Arial" panose="020B0604020202020204" pitchFamily="34" charset="0"/>
                <a:ea typeface="华文仿宋"/>
                <a:cs typeface="Arial" panose="020B0604020202020204" pitchFamily="34" charset="0"/>
              </a:rPr>
              <a:t> Objectives and Values</a:t>
            </a:r>
            <a:endParaRPr lang="en-SG" altLang="zh-SG" sz="2800" dirty="0">
              <a:latin typeface="Arial" panose="020B0604020202020204" pitchFamily="34" charset="0"/>
              <a:ea typeface="华文仿宋"/>
              <a:cs typeface="Arial" panose="020B0604020202020204" pitchFamily="34" charset="0"/>
            </a:endParaRPr>
          </a:p>
          <a:p>
            <a:pPr marL="347345" indent="-457200">
              <a:spcBef>
                <a:spcPts val="600"/>
              </a:spcBef>
              <a:spcAft>
                <a:spcPts val="600"/>
              </a:spcAft>
              <a:buFont typeface="Wingdings" panose="05000000000000000000" pitchFamily="2" charset="2"/>
              <a:buChar char="Ø"/>
            </a:pPr>
            <a:r>
              <a:rPr lang="en-SG" altLang="zh-SG" sz="2800" dirty="0">
                <a:latin typeface="Arial" panose="020B0604020202020204" pitchFamily="34" charset="0"/>
                <a:ea typeface="华文仿宋"/>
                <a:cs typeface="Arial" panose="020B0604020202020204" pitchFamily="34" charset="0"/>
              </a:rPr>
              <a:t>Project Scope</a:t>
            </a:r>
          </a:p>
          <a:p>
            <a:pPr marL="347345" indent="-457200">
              <a:spcBef>
                <a:spcPts val="600"/>
              </a:spcBef>
              <a:spcAft>
                <a:spcPts val="600"/>
              </a:spcAft>
              <a:buFont typeface="Wingdings" panose="05000000000000000000" pitchFamily="2" charset="2"/>
              <a:buChar char="Ø"/>
            </a:pPr>
            <a:r>
              <a:rPr lang="en-SG" altLang="zh-SG" sz="2800" dirty="0">
                <a:latin typeface="Arial" panose="020B0604020202020204" pitchFamily="34" charset="0"/>
                <a:ea typeface="华文仿宋"/>
                <a:cs typeface="Arial" panose="020B0604020202020204" pitchFamily="34" charset="0"/>
              </a:rPr>
              <a:t>Data Sources</a:t>
            </a:r>
          </a:p>
          <a:p>
            <a:pPr marL="347345" indent="-457200">
              <a:spcBef>
                <a:spcPts val="600"/>
              </a:spcBef>
              <a:spcAft>
                <a:spcPts val="600"/>
              </a:spcAft>
              <a:buFont typeface="Wingdings" panose="05000000000000000000" pitchFamily="2" charset="2"/>
              <a:buChar char="Ø"/>
            </a:pPr>
            <a:r>
              <a:rPr lang="en-SG" altLang="zh-SG" sz="2800" dirty="0">
                <a:latin typeface="Arial" panose="020B0604020202020204" pitchFamily="34" charset="0"/>
                <a:ea typeface="华文仿宋"/>
                <a:cs typeface="Arial" panose="020B0604020202020204" pitchFamily="34" charset="0"/>
              </a:rPr>
              <a:t>Technical Approach</a:t>
            </a:r>
          </a:p>
          <a:p>
            <a:pPr marL="914400" lvl="1" indent="-457200">
              <a:spcBef>
                <a:spcPts val="600"/>
              </a:spcBef>
              <a:spcAft>
                <a:spcPts val="600"/>
              </a:spcAft>
              <a:buFont typeface="Arial" panose="020B0604020202020204" pitchFamily="34" charset="0"/>
              <a:buChar char="•"/>
            </a:pPr>
            <a:r>
              <a:rPr lang="en-SG" altLang="zh-SG" sz="2400" dirty="0">
                <a:latin typeface="Arial" panose="020B0604020202020204" pitchFamily="34" charset="0"/>
                <a:ea typeface="华文仿宋"/>
                <a:cs typeface="Arial" panose="020B0604020202020204" pitchFamily="34" charset="0"/>
              </a:rPr>
              <a:t>Overall System Design</a:t>
            </a:r>
          </a:p>
          <a:p>
            <a:pPr marL="914400" lvl="1" indent="-457200">
              <a:spcBef>
                <a:spcPts val="600"/>
              </a:spcBef>
              <a:spcAft>
                <a:spcPts val="600"/>
              </a:spcAft>
              <a:buFont typeface="Arial" panose="020B0604020202020204" pitchFamily="34" charset="0"/>
              <a:buChar char="•"/>
            </a:pPr>
            <a:r>
              <a:rPr lang="en-SG" altLang="zh-SG" sz="2400" dirty="0">
                <a:latin typeface="Arial" panose="020B0604020202020204" pitchFamily="34" charset="0"/>
                <a:ea typeface="华文仿宋"/>
                <a:cs typeface="Arial" panose="020B0604020202020204" pitchFamily="34" charset="0"/>
              </a:rPr>
              <a:t>Model &amp; Process Design</a:t>
            </a:r>
          </a:p>
          <a:p>
            <a:pPr marL="914400" lvl="1" indent="-457200">
              <a:spcBef>
                <a:spcPts val="600"/>
              </a:spcBef>
              <a:spcAft>
                <a:spcPts val="600"/>
              </a:spcAft>
              <a:buFont typeface="Arial" panose="020B0604020202020204" pitchFamily="34" charset="0"/>
              <a:buChar char="•"/>
            </a:pPr>
            <a:r>
              <a:rPr lang="en-SG" altLang="zh-SG" sz="2400" dirty="0">
                <a:latin typeface="Arial" panose="020B0604020202020204" pitchFamily="34" charset="0"/>
                <a:ea typeface="华文仿宋"/>
                <a:cs typeface="Arial" panose="020B0604020202020204" pitchFamily="34" charset="0"/>
              </a:rPr>
              <a:t>Further Enhancement</a:t>
            </a:r>
          </a:p>
          <a:p>
            <a:pPr marL="347345" indent="-457200">
              <a:spcBef>
                <a:spcPts val="600"/>
              </a:spcBef>
              <a:spcAft>
                <a:spcPts val="600"/>
              </a:spcAft>
              <a:buFont typeface="Wingdings" panose="05000000000000000000" pitchFamily="2" charset="2"/>
              <a:buChar char="Ø"/>
            </a:pPr>
            <a:r>
              <a:rPr lang="en-SG" altLang="zh-SG" sz="2800" dirty="0">
                <a:latin typeface="Arial" panose="020B0604020202020204" pitchFamily="34" charset="0"/>
                <a:cs typeface="Arial" panose="020B0604020202020204" pitchFamily="34" charset="0"/>
              </a:rPr>
              <a:t>Progress Updates</a:t>
            </a:r>
          </a:p>
        </p:txBody>
      </p:sp>
    </p:spTree>
    <p:extLst>
      <p:ext uri="{BB962C8B-B14F-4D97-AF65-F5344CB8AC3E}">
        <p14:creationId xmlns:p14="http://schemas.microsoft.com/office/powerpoint/2010/main" val="2198056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DA5EEB-384D-4466-B3C6-D418E0470454}"/>
              </a:ext>
            </a:extLst>
          </p:cNvPr>
          <p:cNvSpPr txBox="1"/>
          <p:nvPr/>
        </p:nvSpPr>
        <p:spPr>
          <a:xfrm>
            <a:off x="310712" y="124288"/>
            <a:ext cx="10049524" cy="523220"/>
          </a:xfrm>
          <a:prstGeom prst="rect">
            <a:avLst/>
          </a:prstGeom>
          <a:noFill/>
        </p:spPr>
        <p:txBody>
          <a:bodyPr wrap="square" rtlCol="0">
            <a:spAutoFit/>
          </a:bodyPr>
          <a:lstStyle/>
          <a:p>
            <a:r>
              <a:rPr lang="en-SG" altLang="zh-SG" sz="2800" b="1" dirty="0">
                <a:latin typeface="Arial" panose="020B0604020202020204" pitchFamily="34" charset="0"/>
                <a:cs typeface="Arial" panose="020B0604020202020204" pitchFamily="34" charset="0"/>
              </a:rPr>
              <a:t>Progress Update on System Implementation</a:t>
            </a:r>
            <a:endParaRPr lang="zh-SG" altLang="en-US" sz="2800" b="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09A19FD4-477F-4818-9602-FFE5D2BDCF55}"/>
              </a:ext>
            </a:extLst>
          </p:cNvPr>
          <p:cNvPicPr>
            <a:picLocks noChangeAspect="1"/>
          </p:cNvPicPr>
          <p:nvPr/>
        </p:nvPicPr>
        <p:blipFill>
          <a:blip r:embed="rId2"/>
          <a:stretch>
            <a:fillRect/>
          </a:stretch>
        </p:blipFill>
        <p:spPr>
          <a:xfrm>
            <a:off x="10334936" y="876670"/>
            <a:ext cx="1445738" cy="943319"/>
          </a:xfrm>
          <a:prstGeom prst="rect">
            <a:avLst/>
          </a:prstGeom>
        </p:spPr>
      </p:pic>
      <p:sp>
        <p:nvSpPr>
          <p:cNvPr id="3" name="TextBox 2">
            <a:extLst>
              <a:ext uri="{FF2B5EF4-FFF2-40B4-BE49-F238E27FC236}">
                <a16:creationId xmlns:a16="http://schemas.microsoft.com/office/drawing/2014/main" id="{4DDDBF27-DBEB-429F-9DF4-C5F57113D63C}"/>
              </a:ext>
            </a:extLst>
          </p:cNvPr>
          <p:cNvSpPr txBox="1"/>
          <p:nvPr/>
        </p:nvSpPr>
        <p:spPr>
          <a:xfrm>
            <a:off x="10360242" y="2106707"/>
            <a:ext cx="186431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B050"/>
                </a:solidFill>
              </a:rPr>
              <a:t>100% Completed</a:t>
            </a:r>
          </a:p>
        </p:txBody>
      </p:sp>
      <p:pic>
        <p:nvPicPr>
          <p:cNvPr id="15" name="Picture 14">
            <a:extLst>
              <a:ext uri="{FF2B5EF4-FFF2-40B4-BE49-F238E27FC236}">
                <a16:creationId xmlns:a16="http://schemas.microsoft.com/office/drawing/2014/main" id="{6EFE022E-236A-4973-AF63-ADCD6089FE39}"/>
              </a:ext>
            </a:extLst>
          </p:cNvPr>
          <p:cNvPicPr>
            <a:picLocks noChangeAspect="1"/>
          </p:cNvPicPr>
          <p:nvPr/>
        </p:nvPicPr>
        <p:blipFill>
          <a:blip r:embed="rId3"/>
          <a:stretch>
            <a:fillRect/>
          </a:stretch>
        </p:blipFill>
        <p:spPr>
          <a:xfrm>
            <a:off x="430860" y="5483000"/>
            <a:ext cx="9113956" cy="882289"/>
          </a:xfrm>
          <a:prstGeom prst="rect">
            <a:avLst/>
          </a:prstGeom>
        </p:spPr>
      </p:pic>
      <p:pic>
        <p:nvPicPr>
          <p:cNvPr id="5" name="Picture 4">
            <a:extLst>
              <a:ext uri="{FF2B5EF4-FFF2-40B4-BE49-F238E27FC236}">
                <a16:creationId xmlns:a16="http://schemas.microsoft.com/office/drawing/2014/main" id="{198E891C-3A88-4A69-801F-349359C7A0A9}"/>
              </a:ext>
            </a:extLst>
          </p:cNvPr>
          <p:cNvPicPr>
            <a:picLocks noChangeAspect="1"/>
          </p:cNvPicPr>
          <p:nvPr/>
        </p:nvPicPr>
        <p:blipFill>
          <a:blip r:embed="rId4"/>
          <a:stretch>
            <a:fillRect/>
          </a:stretch>
        </p:blipFill>
        <p:spPr>
          <a:xfrm>
            <a:off x="411326" y="842821"/>
            <a:ext cx="9842383" cy="4414485"/>
          </a:xfrm>
          <a:prstGeom prst="rect">
            <a:avLst/>
          </a:prstGeom>
        </p:spPr>
      </p:pic>
    </p:spTree>
    <p:extLst>
      <p:ext uri="{BB962C8B-B14F-4D97-AF65-F5344CB8AC3E}">
        <p14:creationId xmlns:p14="http://schemas.microsoft.com/office/powerpoint/2010/main" val="2131217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68206C-4ACE-4A73-A7BA-E6B100EC212B}"/>
              </a:ext>
            </a:extLst>
          </p:cNvPr>
          <p:cNvSpPr txBox="1"/>
          <p:nvPr/>
        </p:nvSpPr>
        <p:spPr>
          <a:xfrm>
            <a:off x="0" y="0"/>
            <a:ext cx="12192000" cy="6858000"/>
          </a:xfrm>
          <a:prstGeom prst="rect">
            <a:avLst/>
          </a:prstGeom>
          <a:solidFill>
            <a:schemeClr val="accent1"/>
          </a:solidFill>
        </p:spPr>
        <p:txBody>
          <a:bodyPr wrap="square" rtlCol="0">
            <a:spAutoFit/>
          </a:bodyPr>
          <a:lstStyle/>
          <a:p>
            <a:endParaRPr lang="zh-SG" altLang="en-US" dirty="0"/>
          </a:p>
        </p:txBody>
      </p:sp>
      <p:sp>
        <p:nvSpPr>
          <p:cNvPr id="2" name="Title 1">
            <a:extLst>
              <a:ext uri="{FF2B5EF4-FFF2-40B4-BE49-F238E27FC236}">
                <a16:creationId xmlns:a16="http://schemas.microsoft.com/office/drawing/2014/main" id="{A2293DDC-237D-4092-B759-076B425C26D6}"/>
              </a:ext>
            </a:extLst>
          </p:cNvPr>
          <p:cNvSpPr txBox="1">
            <a:spLocks/>
          </p:cNvSpPr>
          <p:nvPr/>
        </p:nvSpPr>
        <p:spPr>
          <a:xfrm>
            <a:off x="1241800" y="1091953"/>
            <a:ext cx="9260483" cy="4145871"/>
          </a:xfrm>
          <a:prstGeom prst="rect">
            <a:avLst/>
          </a:prstGeom>
        </p:spPr>
        <p:txBody>
          <a:bodyPr vert="horz" lIns="91440" tIns="45720" rIns="91440" bIns="45720" rtlCol="0" anchor="ctr">
            <a:normAutofit lnSpcReduction="10000"/>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pPr algn="ctr"/>
            <a:r>
              <a:rPr lang="en-US" dirty="0">
                <a:latin typeface="Arial" panose="020B0604020202020204" pitchFamily="34" charset="0"/>
                <a:cs typeface="Arial" panose="020B0604020202020204" pitchFamily="34" charset="0"/>
              </a:rPr>
              <a:t> </a:t>
            </a:r>
            <a:r>
              <a:rPr lang="en-US" sz="5800" b="1" dirty="0">
                <a:solidFill>
                  <a:schemeClr val="bg1"/>
                </a:solidFill>
                <a:latin typeface="Arial" panose="020B0604020202020204" pitchFamily="34" charset="0"/>
                <a:cs typeface="Arial" panose="020B0604020202020204" pitchFamily="34" charset="0"/>
              </a:rPr>
              <a:t>Q &amp; A</a:t>
            </a:r>
            <a:br>
              <a:rPr lang="en-US" sz="5800" b="1" dirty="0">
                <a:solidFill>
                  <a:schemeClr val="bg1"/>
                </a:solidFill>
                <a:latin typeface="Arial" panose="020B0604020202020204" pitchFamily="34" charset="0"/>
                <a:cs typeface="Arial" panose="020B0604020202020204" pitchFamily="34" charset="0"/>
              </a:rPr>
            </a:br>
            <a:endParaRPr lang="en-US" sz="5800" b="1" dirty="0">
              <a:solidFill>
                <a:schemeClr val="bg1"/>
              </a:solidFill>
              <a:latin typeface="Arial" panose="020B0604020202020204" pitchFamily="34" charset="0"/>
              <a:cs typeface="Arial" panose="020B0604020202020204" pitchFamily="34" charset="0"/>
            </a:endParaRPr>
          </a:p>
          <a:p>
            <a:pPr algn="ctr"/>
            <a:br>
              <a:rPr lang="en-US" b="1" dirty="0">
                <a:solidFill>
                  <a:schemeClr val="bg1"/>
                </a:solidFill>
                <a:latin typeface="Arial" panose="020B0604020202020204" pitchFamily="34" charset="0"/>
                <a:cs typeface="Arial" panose="020B0604020202020204" pitchFamily="34" charset="0"/>
              </a:rPr>
            </a:br>
            <a:r>
              <a:rPr lang="en-US" sz="6500" b="1" dirty="0">
                <a:solidFill>
                  <a:schemeClr val="bg1"/>
                </a:solidFill>
                <a:latin typeface="Arial" panose="020B0604020202020204" pitchFamily="34" charset="0"/>
                <a:cs typeface="Arial" panose="020B0604020202020204" pitchFamily="34" charset="0"/>
              </a:rPr>
              <a:t>THANK YOU</a:t>
            </a:r>
            <a:br>
              <a:rPr lang="en-US" dirty="0"/>
            </a:br>
            <a:br>
              <a:rPr lang="en-US" dirty="0"/>
            </a:br>
            <a:endParaRPr lang="en-US" dirty="0"/>
          </a:p>
        </p:txBody>
      </p:sp>
    </p:spTree>
    <p:extLst>
      <p:ext uri="{BB962C8B-B14F-4D97-AF65-F5344CB8AC3E}">
        <p14:creationId xmlns:p14="http://schemas.microsoft.com/office/powerpoint/2010/main" val="145302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DA5EEB-384D-4466-B3C6-D418E0470454}"/>
              </a:ext>
            </a:extLst>
          </p:cNvPr>
          <p:cNvSpPr txBox="1"/>
          <p:nvPr/>
        </p:nvSpPr>
        <p:spPr>
          <a:xfrm>
            <a:off x="506030" y="248580"/>
            <a:ext cx="3844027" cy="523220"/>
          </a:xfrm>
          <a:prstGeom prst="rect">
            <a:avLst/>
          </a:prstGeom>
          <a:noFill/>
        </p:spPr>
        <p:txBody>
          <a:bodyPr wrap="square" rtlCol="0">
            <a:spAutoFit/>
          </a:bodyPr>
          <a:lstStyle/>
          <a:p>
            <a:r>
              <a:rPr lang="en-US" altLang="zh-SG" sz="2800" b="1" dirty="0">
                <a:latin typeface="Arial" panose="020B0604020202020204" pitchFamily="34" charset="0"/>
                <a:cs typeface="Arial" panose="020B0604020202020204" pitchFamily="34" charset="0"/>
              </a:rPr>
              <a:t>Project Objectives</a:t>
            </a:r>
            <a:endParaRPr lang="zh-SG" altLang="en-US"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9686926-D5C7-4CF7-A2FC-7C05A151517A}"/>
              </a:ext>
            </a:extLst>
          </p:cNvPr>
          <p:cNvSpPr txBox="1"/>
          <p:nvPr/>
        </p:nvSpPr>
        <p:spPr>
          <a:xfrm>
            <a:off x="648071" y="958232"/>
            <a:ext cx="10821880" cy="4778231"/>
          </a:xfrm>
          <a:prstGeom prst="rect">
            <a:avLst/>
          </a:prstGeom>
          <a:noFill/>
        </p:spPr>
        <p:txBody>
          <a:bodyPr wrap="square" rtlCol="0">
            <a:spAutoFit/>
          </a:bodyPr>
          <a:lstStyle/>
          <a:p>
            <a:pPr>
              <a:lnSpc>
                <a:spcPct val="150000"/>
              </a:lnSpc>
              <a:spcAft>
                <a:spcPts val="1200"/>
              </a:spcAft>
            </a:pPr>
            <a:r>
              <a:rPr lang="en-US" altLang="zh-SG" sz="2400" dirty="0">
                <a:solidFill>
                  <a:srgbClr val="000000"/>
                </a:solidFill>
                <a:effectLst/>
                <a:latin typeface="Arial" panose="020B0604020202020204" pitchFamily="34" charset="0"/>
                <a:ea typeface="SimSun" panose="02010600030101010101" pitchFamily="2" charset="-122"/>
                <a:cs typeface="Arial" panose="020B0604020202020204" pitchFamily="34" charset="0"/>
              </a:rPr>
              <a:t>Out of interest, we designed an intelligent system </a:t>
            </a:r>
            <a:r>
              <a:rPr lang="en-US" altLang="zh-CN" sz="2400" dirty="0">
                <a:solidFill>
                  <a:srgbClr val="000000"/>
                </a:solidFill>
                <a:effectLst/>
                <a:latin typeface="Arial" panose="020B0604020202020204" pitchFamily="34" charset="0"/>
                <a:ea typeface="SimSun" panose="02010600030101010101" pitchFamily="2" charset="-122"/>
                <a:cs typeface="Arial" panose="020B0604020202020204" pitchFamily="34" charset="0"/>
              </a:rPr>
              <a:t>with following functionalities.</a:t>
            </a:r>
            <a:endParaRPr lang="en-US" altLang="zh-SG" sz="2400" dirty="0">
              <a:solidFill>
                <a:srgbClr val="1F497D"/>
              </a:solidFill>
              <a:effectLst/>
              <a:latin typeface="Arial" panose="020B0604020202020204" pitchFamily="34" charset="0"/>
              <a:ea typeface="SimSun" panose="02010600030101010101" pitchFamily="2" charset="-122"/>
            </a:endParaRPr>
          </a:p>
          <a:p>
            <a:pPr marL="285750" indent="-285750">
              <a:lnSpc>
                <a:spcPct val="150000"/>
              </a:lnSpc>
              <a:buFont typeface="Wingdings" panose="05000000000000000000" pitchFamily="2" charset="2"/>
              <a:buChar char="ü"/>
            </a:pPr>
            <a:r>
              <a:rPr lang="en-US" altLang="zh-SG" sz="2100" dirty="0">
                <a:latin typeface="Arial" panose="020B0604020202020204" pitchFamily="34" charset="0"/>
                <a:ea typeface="SimSun" panose="02010600030101010101" pitchFamily="2" charset="-122"/>
              </a:rPr>
              <a:t>Facial Images Generator </a:t>
            </a:r>
          </a:p>
          <a:p>
            <a:pPr marL="800100" lvl="1" indent="-342900">
              <a:lnSpc>
                <a:spcPct val="150000"/>
              </a:lnSpc>
              <a:spcAft>
                <a:spcPts val="1200"/>
              </a:spcAft>
              <a:buFont typeface="Arial" panose="020B0604020202020204" pitchFamily="34" charset="0"/>
              <a:buChar char="•"/>
            </a:pPr>
            <a:r>
              <a:rPr lang="en-US" altLang="zh-SG" sz="2100" dirty="0">
                <a:latin typeface="Arial" panose="020B0604020202020204" pitchFamily="34" charset="0"/>
                <a:ea typeface="SimSun" panose="02010600030101010101" pitchFamily="2" charset="-122"/>
              </a:rPr>
              <a:t>Produce colorful</a:t>
            </a:r>
            <a:r>
              <a:rPr lang="en-US" altLang="zh-SG" sz="2100" dirty="0">
                <a:effectLst/>
                <a:latin typeface="Arial" panose="020B0604020202020204" pitchFamily="34" charset="0"/>
                <a:ea typeface="SimSun" panose="02010600030101010101" pitchFamily="2" charset="-122"/>
              </a:rPr>
              <a:t> virtual/ fake human and cartoon faces.</a:t>
            </a:r>
            <a:endParaRPr lang="zh-CN" altLang="zh-SG" sz="2100" dirty="0">
              <a:effectLst/>
              <a:latin typeface="Times New Roman" panose="02020603050405020304" pitchFamily="18" charset="0"/>
              <a:ea typeface="SimSun" panose="02010600030101010101" pitchFamily="2" charset="-122"/>
            </a:endParaRPr>
          </a:p>
          <a:p>
            <a:pPr marL="342900" indent="-342900">
              <a:lnSpc>
                <a:spcPct val="150000"/>
              </a:lnSpc>
              <a:buFont typeface="Wingdings" panose="05000000000000000000" pitchFamily="2" charset="2"/>
              <a:buChar char="ü"/>
            </a:pPr>
            <a:r>
              <a:rPr lang="en-US" altLang="zh-SG" sz="2100" dirty="0">
                <a:latin typeface="Arial" panose="020B0604020202020204" pitchFamily="34" charset="0"/>
                <a:ea typeface="SimSun" panose="02010600030101010101" pitchFamily="2" charset="-122"/>
              </a:rPr>
              <a:t>Facial Images Detector </a:t>
            </a:r>
          </a:p>
          <a:p>
            <a:pPr marL="800100" lvl="1" indent="-342900">
              <a:lnSpc>
                <a:spcPct val="150000"/>
              </a:lnSpc>
              <a:spcAft>
                <a:spcPts val="1200"/>
              </a:spcAft>
              <a:buFont typeface="Arial" panose="020B0604020202020204" pitchFamily="34" charset="0"/>
              <a:buChar char="•"/>
            </a:pPr>
            <a:r>
              <a:rPr lang="en-US" altLang="zh-SG" sz="2100" dirty="0">
                <a:latin typeface="Arial" panose="020B0604020202020204" pitchFamily="34" charset="0"/>
                <a:ea typeface="SimSun" panose="02010600030101010101" pitchFamily="2" charset="-122"/>
              </a:rPr>
              <a:t>D</a:t>
            </a:r>
            <a:r>
              <a:rPr lang="en-US" altLang="zh-SG" sz="2100" dirty="0">
                <a:effectLst/>
                <a:latin typeface="Arial" panose="020B0604020202020204" pitchFamily="34" charset="0"/>
                <a:ea typeface="SimSun" panose="02010600030101010101" pitchFamily="2" charset="-122"/>
              </a:rPr>
              <a:t>etermine the authenticity of human faces that users uploading.</a:t>
            </a:r>
            <a:endParaRPr lang="zh-CN" altLang="zh-SG" sz="2100" dirty="0">
              <a:effectLst/>
              <a:latin typeface="Times New Roman" panose="02020603050405020304" pitchFamily="18" charset="0"/>
              <a:ea typeface="SimSun" panose="02010600030101010101" pitchFamily="2" charset="-122"/>
            </a:endParaRPr>
          </a:p>
          <a:p>
            <a:pPr marL="285750" indent="-285750">
              <a:lnSpc>
                <a:spcPct val="150000"/>
              </a:lnSpc>
              <a:buFont typeface="Wingdings" panose="05000000000000000000" pitchFamily="2" charset="2"/>
              <a:buChar char="ü"/>
            </a:pPr>
            <a:r>
              <a:rPr lang="en-US" altLang="zh-SG" sz="2100" dirty="0">
                <a:effectLst/>
                <a:latin typeface="Arial" panose="020B0604020202020204" pitchFamily="34" charset="0"/>
                <a:ea typeface="SimSun" panose="02010600030101010101" pitchFamily="2" charset="-122"/>
              </a:rPr>
              <a:t>Automated system with intuitive web UI</a:t>
            </a:r>
          </a:p>
          <a:p>
            <a:pPr marL="800100" lvl="1" indent="-342900">
              <a:lnSpc>
                <a:spcPct val="150000"/>
              </a:lnSpc>
              <a:buFont typeface="Arial" panose="020B0604020202020204" pitchFamily="34" charset="0"/>
              <a:buChar char="•"/>
            </a:pPr>
            <a:r>
              <a:rPr lang="en-US" altLang="zh-CN" sz="2100" dirty="0">
                <a:effectLst/>
                <a:latin typeface="Arial" panose="020B0604020202020204" pitchFamily="34" charset="0"/>
                <a:ea typeface="SimSun" panose="02010600030101010101" pitchFamily="2" charset="-122"/>
              </a:rPr>
              <a:t>Users </a:t>
            </a:r>
            <a:r>
              <a:rPr lang="en-US" altLang="zh-CN" sz="2100" dirty="0">
                <a:latin typeface="Arial" panose="020B0604020202020204" pitchFamily="34" charset="0"/>
                <a:ea typeface="SimSun" panose="02010600030101010101" pitchFamily="2" charset="-122"/>
              </a:rPr>
              <a:t>without technical background can use the system.</a:t>
            </a:r>
          </a:p>
          <a:p>
            <a:pPr marL="800100" lvl="1" indent="-342900">
              <a:lnSpc>
                <a:spcPct val="150000"/>
              </a:lnSpc>
              <a:buFont typeface="Arial" panose="020B0604020202020204" pitchFamily="34" charset="0"/>
              <a:buChar char="•"/>
            </a:pPr>
            <a:r>
              <a:rPr lang="en-US" altLang="zh-CN" sz="2100" dirty="0">
                <a:effectLst/>
                <a:latin typeface="Arial" panose="020B0604020202020204" pitchFamily="34" charset="0"/>
                <a:ea typeface="SimSun" panose="02010600030101010101" pitchFamily="2" charset="-122"/>
              </a:rPr>
              <a:t>Model</a:t>
            </a:r>
            <a:r>
              <a:rPr lang="en-US" altLang="zh-CN" sz="2100" dirty="0">
                <a:latin typeface="Arial" panose="020B0604020202020204" pitchFamily="34" charset="0"/>
                <a:ea typeface="SimSun" panose="02010600030101010101" pitchFamily="2" charset="-122"/>
              </a:rPr>
              <a:t> evolves while user data accumulates in system.</a:t>
            </a:r>
            <a:endParaRPr lang="zh-CN" altLang="zh-SG" sz="2100" dirty="0">
              <a:effectLst/>
              <a:latin typeface="Times New Roman" panose="02020603050405020304" pitchFamily="18" charset="0"/>
              <a:ea typeface="SimSun" panose="02010600030101010101" pitchFamily="2" charset="-122"/>
            </a:endParaRPr>
          </a:p>
          <a:p>
            <a:endParaRPr lang="zh-SG" altLang="en-US" dirty="0"/>
          </a:p>
        </p:txBody>
      </p:sp>
      <p:pic>
        <p:nvPicPr>
          <p:cNvPr id="5" name="Picture 4">
            <a:extLst>
              <a:ext uri="{FF2B5EF4-FFF2-40B4-BE49-F238E27FC236}">
                <a16:creationId xmlns:a16="http://schemas.microsoft.com/office/drawing/2014/main" id="{7BB55C15-5C64-4745-8C95-AF0EDC63894A}"/>
              </a:ext>
            </a:extLst>
          </p:cNvPr>
          <p:cNvPicPr>
            <a:picLocks noChangeAspect="1"/>
          </p:cNvPicPr>
          <p:nvPr/>
        </p:nvPicPr>
        <p:blipFill>
          <a:blip r:embed="rId2"/>
          <a:stretch>
            <a:fillRect/>
          </a:stretch>
        </p:blipFill>
        <p:spPr>
          <a:xfrm>
            <a:off x="8204899" y="4456336"/>
            <a:ext cx="3878044" cy="2267440"/>
          </a:xfrm>
          <a:prstGeom prst="rect">
            <a:avLst/>
          </a:prstGeom>
        </p:spPr>
      </p:pic>
    </p:spTree>
    <p:extLst>
      <p:ext uri="{BB962C8B-B14F-4D97-AF65-F5344CB8AC3E}">
        <p14:creationId xmlns:p14="http://schemas.microsoft.com/office/powerpoint/2010/main" val="561808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DA5EEB-384D-4466-B3C6-D418E0470454}"/>
              </a:ext>
            </a:extLst>
          </p:cNvPr>
          <p:cNvSpPr txBox="1"/>
          <p:nvPr/>
        </p:nvSpPr>
        <p:spPr>
          <a:xfrm>
            <a:off x="426127" y="186434"/>
            <a:ext cx="9152875" cy="523220"/>
          </a:xfrm>
          <a:prstGeom prst="rect">
            <a:avLst/>
          </a:prstGeom>
          <a:noFill/>
        </p:spPr>
        <p:txBody>
          <a:bodyPr wrap="square" rtlCol="0">
            <a:spAutoFit/>
          </a:bodyPr>
          <a:lstStyle/>
          <a:p>
            <a:r>
              <a:rPr lang="en-US" altLang="zh-SG" sz="2800" b="1" dirty="0">
                <a:latin typeface="Arial" panose="020B0604020202020204" pitchFamily="34" charset="0"/>
                <a:cs typeface="Arial" panose="020B0604020202020204" pitchFamily="34" charset="0"/>
              </a:rPr>
              <a:t>What’s the value about Face Generator &amp; Detector?</a:t>
            </a:r>
            <a:endParaRPr lang="zh-SG" altLang="en-US" sz="28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E5F9636-7E38-4973-8F03-8E22E7CD6477}"/>
              </a:ext>
            </a:extLst>
          </p:cNvPr>
          <p:cNvPicPr>
            <a:picLocks noChangeAspect="1"/>
          </p:cNvPicPr>
          <p:nvPr/>
        </p:nvPicPr>
        <p:blipFill>
          <a:blip r:embed="rId2"/>
          <a:stretch>
            <a:fillRect/>
          </a:stretch>
        </p:blipFill>
        <p:spPr>
          <a:xfrm>
            <a:off x="1441142" y="1863165"/>
            <a:ext cx="2278695" cy="1152858"/>
          </a:xfrm>
          <a:prstGeom prst="rect">
            <a:avLst/>
          </a:prstGeom>
        </p:spPr>
      </p:pic>
      <p:pic>
        <p:nvPicPr>
          <p:cNvPr id="7" name="Picture 6">
            <a:extLst>
              <a:ext uri="{FF2B5EF4-FFF2-40B4-BE49-F238E27FC236}">
                <a16:creationId xmlns:a16="http://schemas.microsoft.com/office/drawing/2014/main" id="{77639D26-8076-4CD2-8B6C-FB091F0FF60B}"/>
              </a:ext>
            </a:extLst>
          </p:cNvPr>
          <p:cNvPicPr>
            <a:picLocks noChangeAspect="1"/>
          </p:cNvPicPr>
          <p:nvPr/>
        </p:nvPicPr>
        <p:blipFill>
          <a:blip r:embed="rId3"/>
          <a:stretch>
            <a:fillRect/>
          </a:stretch>
        </p:blipFill>
        <p:spPr>
          <a:xfrm>
            <a:off x="1432567" y="3115583"/>
            <a:ext cx="2287270" cy="1152858"/>
          </a:xfrm>
          <a:prstGeom prst="rect">
            <a:avLst/>
          </a:prstGeom>
        </p:spPr>
      </p:pic>
      <p:sp>
        <p:nvSpPr>
          <p:cNvPr id="8" name="TextBox 7">
            <a:extLst>
              <a:ext uri="{FF2B5EF4-FFF2-40B4-BE49-F238E27FC236}">
                <a16:creationId xmlns:a16="http://schemas.microsoft.com/office/drawing/2014/main" id="{6338A3DA-C34A-45A9-A42F-A16AAE9ED0E6}"/>
              </a:ext>
            </a:extLst>
          </p:cNvPr>
          <p:cNvSpPr txBox="1"/>
          <p:nvPr/>
        </p:nvSpPr>
        <p:spPr>
          <a:xfrm>
            <a:off x="1136338" y="812490"/>
            <a:ext cx="4421084" cy="1323439"/>
          </a:xfrm>
          <a:prstGeom prst="rect">
            <a:avLst/>
          </a:prstGeom>
          <a:noFill/>
        </p:spPr>
        <p:txBody>
          <a:bodyPr wrap="square" rtlCol="0">
            <a:spAutoFit/>
          </a:bodyPr>
          <a:lstStyle/>
          <a:p>
            <a:r>
              <a:rPr lang="en-US" altLang="zh-SG" sz="1600" dirty="0"/>
              <a:t>Hello, </a:t>
            </a:r>
          </a:p>
          <a:p>
            <a:r>
              <a:rPr lang="en-US" altLang="zh-SG" sz="1600" dirty="0"/>
              <a:t>we were drawn by a computer…</a:t>
            </a:r>
          </a:p>
          <a:p>
            <a:r>
              <a:rPr lang="en-US" altLang="zh-SG" sz="1600" dirty="0"/>
              <a:t>Our family members have many people with different Sex, Age, Ethnicity, Eye and Hair colors etc. </a:t>
            </a:r>
          </a:p>
          <a:p>
            <a:endParaRPr lang="zh-SG" altLang="en-US" sz="1600" dirty="0"/>
          </a:p>
        </p:txBody>
      </p:sp>
      <p:sp>
        <p:nvSpPr>
          <p:cNvPr id="9" name="TextBox 8">
            <a:extLst>
              <a:ext uri="{FF2B5EF4-FFF2-40B4-BE49-F238E27FC236}">
                <a16:creationId xmlns:a16="http://schemas.microsoft.com/office/drawing/2014/main" id="{F1F16750-B3DF-40E0-A022-A7244A2AB5DD}"/>
              </a:ext>
            </a:extLst>
          </p:cNvPr>
          <p:cNvSpPr txBox="1"/>
          <p:nvPr/>
        </p:nvSpPr>
        <p:spPr>
          <a:xfrm>
            <a:off x="4199134" y="2050742"/>
            <a:ext cx="2419252" cy="338554"/>
          </a:xfrm>
          <a:prstGeom prst="rect">
            <a:avLst/>
          </a:prstGeom>
          <a:noFill/>
        </p:spPr>
        <p:txBody>
          <a:bodyPr wrap="none" rtlCol="0">
            <a:spAutoFit/>
          </a:bodyPr>
          <a:lstStyle/>
          <a:p>
            <a:r>
              <a:rPr lang="en-US" altLang="zh-SG" sz="1600" dirty="0">
                <a:effectLst/>
                <a:latin typeface="Arial" panose="020B0604020202020204" pitchFamily="34" charset="0"/>
                <a:ea typeface="SimSun" panose="02010600030101010101" pitchFamily="2" charset="-122"/>
                <a:cs typeface="Arial" panose="020B0604020202020204" pitchFamily="34" charset="0"/>
              </a:rPr>
              <a:t>No face copyright issues</a:t>
            </a:r>
            <a:endParaRPr lang="zh-SG" altLang="en-US" sz="1600" dirty="0"/>
          </a:p>
        </p:txBody>
      </p:sp>
      <p:sp>
        <p:nvSpPr>
          <p:cNvPr id="11" name="TextBox 10">
            <a:extLst>
              <a:ext uri="{FF2B5EF4-FFF2-40B4-BE49-F238E27FC236}">
                <a16:creationId xmlns:a16="http://schemas.microsoft.com/office/drawing/2014/main" id="{93BD61CE-03E5-451C-A5B8-AC2B7A11DC36}"/>
              </a:ext>
            </a:extLst>
          </p:cNvPr>
          <p:cNvSpPr txBox="1"/>
          <p:nvPr/>
        </p:nvSpPr>
        <p:spPr>
          <a:xfrm>
            <a:off x="1136338" y="4490867"/>
            <a:ext cx="3637708" cy="369332"/>
          </a:xfrm>
          <a:prstGeom prst="rect">
            <a:avLst/>
          </a:prstGeom>
          <a:noFill/>
        </p:spPr>
        <p:txBody>
          <a:bodyPr wrap="square" rtlCol="0">
            <a:spAutoFit/>
          </a:bodyPr>
          <a:lstStyle/>
          <a:p>
            <a:r>
              <a:rPr lang="en-US" altLang="zh-SG" dirty="0"/>
              <a:t>Can you guess where we are from </a:t>
            </a:r>
            <a:r>
              <a:rPr lang="en-US" altLang="zh-SG" sz="1400" dirty="0">
                <a:latin typeface="Arial" panose="020B0604020202020204" pitchFamily="34" charset="0"/>
                <a:cs typeface="Arial" panose="020B0604020202020204" pitchFamily="34" charset="0"/>
              </a:rPr>
              <a:t>?</a:t>
            </a:r>
            <a:endParaRPr lang="zh-SG" altLang="en-US" sz="1400" dirty="0"/>
          </a:p>
        </p:txBody>
      </p:sp>
      <p:pic>
        <p:nvPicPr>
          <p:cNvPr id="17" name="Picture 16">
            <a:extLst>
              <a:ext uri="{FF2B5EF4-FFF2-40B4-BE49-F238E27FC236}">
                <a16:creationId xmlns:a16="http://schemas.microsoft.com/office/drawing/2014/main" id="{9DD40D5F-DC3D-470C-9289-172EED323307}"/>
              </a:ext>
            </a:extLst>
          </p:cNvPr>
          <p:cNvPicPr>
            <a:picLocks noChangeAspect="1"/>
          </p:cNvPicPr>
          <p:nvPr/>
        </p:nvPicPr>
        <p:blipFill>
          <a:blip r:embed="rId4"/>
          <a:stretch>
            <a:fillRect/>
          </a:stretch>
        </p:blipFill>
        <p:spPr>
          <a:xfrm>
            <a:off x="2608211" y="4841129"/>
            <a:ext cx="1173487" cy="1332065"/>
          </a:xfrm>
          <a:prstGeom prst="rect">
            <a:avLst/>
          </a:prstGeom>
        </p:spPr>
      </p:pic>
      <p:pic>
        <p:nvPicPr>
          <p:cNvPr id="19" name="Picture 18">
            <a:extLst>
              <a:ext uri="{FF2B5EF4-FFF2-40B4-BE49-F238E27FC236}">
                <a16:creationId xmlns:a16="http://schemas.microsoft.com/office/drawing/2014/main" id="{85C62A85-79A6-4B7C-A8D5-F03328D1BFEE}"/>
              </a:ext>
            </a:extLst>
          </p:cNvPr>
          <p:cNvPicPr>
            <a:picLocks noChangeAspect="1"/>
          </p:cNvPicPr>
          <p:nvPr/>
        </p:nvPicPr>
        <p:blipFill>
          <a:blip r:embed="rId5"/>
          <a:stretch>
            <a:fillRect/>
          </a:stretch>
        </p:blipFill>
        <p:spPr>
          <a:xfrm>
            <a:off x="1359466" y="4834798"/>
            <a:ext cx="1176771" cy="1332065"/>
          </a:xfrm>
          <a:prstGeom prst="rect">
            <a:avLst/>
          </a:prstGeom>
        </p:spPr>
      </p:pic>
      <p:sp>
        <p:nvSpPr>
          <p:cNvPr id="20" name="TextBox 19">
            <a:extLst>
              <a:ext uri="{FF2B5EF4-FFF2-40B4-BE49-F238E27FC236}">
                <a16:creationId xmlns:a16="http://schemas.microsoft.com/office/drawing/2014/main" id="{D3BD20BE-4AB2-40D3-AC73-C0C47990A44B}"/>
              </a:ext>
            </a:extLst>
          </p:cNvPr>
          <p:cNvSpPr txBox="1"/>
          <p:nvPr/>
        </p:nvSpPr>
        <p:spPr>
          <a:xfrm rot="10800000">
            <a:off x="571921" y="4561404"/>
            <a:ext cx="492443" cy="1704608"/>
          </a:xfrm>
          <a:prstGeom prst="rect">
            <a:avLst/>
          </a:prstGeom>
          <a:noFill/>
        </p:spPr>
        <p:txBody>
          <a:bodyPr vert="eaVert" wrap="square" rtlCol="0">
            <a:spAutoFit/>
          </a:bodyPr>
          <a:lstStyle/>
          <a:p>
            <a:r>
              <a:rPr lang="en-US" altLang="zh-SG" sz="2000" dirty="0">
                <a:latin typeface="Arial" panose="020B0604020202020204" pitchFamily="34" charset="0"/>
                <a:cs typeface="Arial" panose="020B0604020202020204" pitchFamily="34" charset="0"/>
              </a:rPr>
              <a:t>F</a:t>
            </a:r>
            <a:r>
              <a:rPr lang="en-US" altLang="zh-CN" sz="2000" dirty="0">
                <a:latin typeface="Arial" panose="020B0604020202020204" pitchFamily="34" charset="0"/>
                <a:cs typeface="Arial" panose="020B0604020202020204" pitchFamily="34" charset="0"/>
              </a:rPr>
              <a:t>ace </a:t>
            </a:r>
            <a:r>
              <a:rPr lang="en-US" altLang="zh-SG" sz="2000" dirty="0">
                <a:latin typeface="Arial" panose="020B0604020202020204" pitchFamily="34" charset="0"/>
                <a:cs typeface="Arial" panose="020B0604020202020204" pitchFamily="34" charset="0"/>
              </a:rPr>
              <a:t>Detector</a:t>
            </a:r>
            <a:endParaRPr lang="zh-SG" altLang="en-US" sz="2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49D7C912-C6E3-45BB-9C98-44ECB15AEE53}"/>
              </a:ext>
            </a:extLst>
          </p:cNvPr>
          <p:cNvSpPr txBox="1"/>
          <p:nvPr/>
        </p:nvSpPr>
        <p:spPr>
          <a:xfrm rot="10800000">
            <a:off x="591155" y="1358275"/>
            <a:ext cx="492443" cy="2041717"/>
          </a:xfrm>
          <a:prstGeom prst="rect">
            <a:avLst/>
          </a:prstGeom>
          <a:noFill/>
        </p:spPr>
        <p:txBody>
          <a:bodyPr vert="eaVert" wrap="square" rtlCol="0">
            <a:spAutoFit/>
          </a:bodyPr>
          <a:lstStyle/>
          <a:p>
            <a:r>
              <a:rPr lang="en-US" altLang="zh-SG" sz="2000" dirty="0">
                <a:latin typeface="Arial" panose="020B0604020202020204" pitchFamily="34" charset="0"/>
                <a:cs typeface="Arial" panose="020B0604020202020204" pitchFamily="34" charset="0"/>
              </a:rPr>
              <a:t>Face Generator</a:t>
            </a:r>
            <a:endParaRPr lang="zh-SG" altLang="en-US" sz="2000" dirty="0">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6802EFB5-0F13-4E35-A958-39862ACB2998}"/>
              </a:ext>
            </a:extLst>
          </p:cNvPr>
          <p:cNvPicPr>
            <a:picLocks noChangeAspect="1"/>
          </p:cNvPicPr>
          <p:nvPr/>
        </p:nvPicPr>
        <p:blipFill>
          <a:blip r:embed="rId6"/>
          <a:stretch>
            <a:fillRect/>
          </a:stretch>
        </p:blipFill>
        <p:spPr>
          <a:xfrm>
            <a:off x="10062473" y="1166835"/>
            <a:ext cx="1376768" cy="1836582"/>
          </a:xfrm>
          <a:prstGeom prst="rect">
            <a:avLst/>
          </a:prstGeom>
        </p:spPr>
      </p:pic>
      <p:pic>
        <p:nvPicPr>
          <p:cNvPr id="28" name="Picture 27">
            <a:extLst>
              <a:ext uri="{FF2B5EF4-FFF2-40B4-BE49-F238E27FC236}">
                <a16:creationId xmlns:a16="http://schemas.microsoft.com/office/drawing/2014/main" id="{E310B212-18C6-4096-86AA-94AE88B64688}"/>
              </a:ext>
            </a:extLst>
          </p:cNvPr>
          <p:cNvPicPr>
            <a:picLocks noChangeAspect="1"/>
          </p:cNvPicPr>
          <p:nvPr/>
        </p:nvPicPr>
        <p:blipFill>
          <a:blip r:embed="rId7"/>
          <a:stretch>
            <a:fillRect/>
          </a:stretch>
        </p:blipFill>
        <p:spPr>
          <a:xfrm>
            <a:off x="8427319" y="1599893"/>
            <a:ext cx="1376769" cy="970467"/>
          </a:xfrm>
          <a:prstGeom prst="rect">
            <a:avLst/>
          </a:prstGeom>
        </p:spPr>
      </p:pic>
      <p:sp>
        <p:nvSpPr>
          <p:cNvPr id="31" name="TextBox 30">
            <a:extLst>
              <a:ext uri="{FF2B5EF4-FFF2-40B4-BE49-F238E27FC236}">
                <a16:creationId xmlns:a16="http://schemas.microsoft.com/office/drawing/2014/main" id="{5E9ACE88-D7BF-4620-BAEF-9273064010BD}"/>
              </a:ext>
            </a:extLst>
          </p:cNvPr>
          <p:cNvSpPr txBox="1"/>
          <p:nvPr/>
        </p:nvSpPr>
        <p:spPr>
          <a:xfrm>
            <a:off x="4190260" y="2442842"/>
            <a:ext cx="3338003" cy="338554"/>
          </a:xfrm>
          <a:prstGeom prst="rect">
            <a:avLst/>
          </a:prstGeom>
          <a:noFill/>
        </p:spPr>
        <p:txBody>
          <a:bodyPr wrap="square" rtlCol="0">
            <a:spAutoFit/>
          </a:bodyPr>
          <a:lstStyle/>
          <a:p>
            <a:r>
              <a:rPr lang="en-US" altLang="zh-SG" sz="1600" dirty="0">
                <a:latin typeface="Arial" panose="020B0604020202020204" pitchFamily="34" charset="0"/>
                <a:ea typeface="SimSun" panose="02010600030101010101" pitchFamily="2" charset="-122"/>
                <a:cs typeface="Arial" panose="020B0604020202020204" pitchFamily="34" charset="0"/>
              </a:rPr>
              <a:t>S</a:t>
            </a:r>
            <a:r>
              <a:rPr lang="en-US" altLang="zh-SG" sz="1600" dirty="0">
                <a:effectLst/>
                <a:latin typeface="Arial" panose="020B0604020202020204" pitchFamily="34" charset="0"/>
                <a:ea typeface="SimSun" panose="02010600030101010101" pitchFamily="2" charset="-122"/>
                <a:cs typeface="Arial" panose="020B0604020202020204" pitchFamily="34" charset="0"/>
              </a:rPr>
              <a:t>ave budget on photo shoots</a:t>
            </a:r>
            <a:endParaRPr lang="zh-SG" altLang="en-US" sz="1600" dirty="0"/>
          </a:p>
        </p:txBody>
      </p:sp>
      <p:pic>
        <p:nvPicPr>
          <p:cNvPr id="35" name="Picture 34">
            <a:extLst>
              <a:ext uri="{FF2B5EF4-FFF2-40B4-BE49-F238E27FC236}">
                <a16:creationId xmlns:a16="http://schemas.microsoft.com/office/drawing/2014/main" id="{AF738585-B07E-42CC-AE4B-2D7206DB07D7}"/>
              </a:ext>
            </a:extLst>
          </p:cNvPr>
          <p:cNvPicPr>
            <a:picLocks noChangeAspect="1"/>
          </p:cNvPicPr>
          <p:nvPr/>
        </p:nvPicPr>
        <p:blipFill>
          <a:blip r:embed="rId8"/>
          <a:stretch>
            <a:fillRect/>
          </a:stretch>
        </p:blipFill>
        <p:spPr>
          <a:xfrm>
            <a:off x="8458253" y="2735905"/>
            <a:ext cx="1119403" cy="1473602"/>
          </a:xfrm>
          <a:prstGeom prst="rect">
            <a:avLst/>
          </a:prstGeom>
        </p:spPr>
      </p:pic>
      <p:sp>
        <p:nvSpPr>
          <p:cNvPr id="36" name="TextBox 35">
            <a:extLst>
              <a:ext uri="{FF2B5EF4-FFF2-40B4-BE49-F238E27FC236}">
                <a16:creationId xmlns:a16="http://schemas.microsoft.com/office/drawing/2014/main" id="{7720BF9F-9BCC-49C2-BF55-DF4D2BAB185E}"/>
              </a:ext>
            </a:extLst>
          </p:cNvPr>
          <p:cNvSpPr txBox="1"/>
          <p:nvPr/>
        </p:nvSpPr>
        <p:spPr>
          <a:xfrm>
            <a:off x="4186421" y="2716566"/>
            <a:ext cx="3247746" cy="338554"/>
          </a:xfrm>
          <a:prstGeom prst="rect">
            <a:avLst/>
          </a:prstGeom>
          <a:noFill/>
        </p:spPr>
        <p:txBody>
          <a:bodyPr wrap="square" rtlCol="0">
            <a:spAutoFit/>
          </a:bodyPr>
          <a:lstStyle/>
          <a:p>
            <a:r>
              <a:rPr lang="en-US" altLang="zh-SG" sz="1600" dirty="0">
                <a:effectLst/>
                <a:latin typeface="Arial" panose="020B0604020202020204" pitchFamily="34" charset="0"/>
                <a:ea typeface="SimSun" panose="02010600030101010101" pitchFamily="2" charset="-122"/>
                <a:cs typeface="Arial" panose="020B0604020202020204" pitchFamily="34" charset="0"/>
              </a:rPr>
              <a:t>Balance faces of different groups</a:t>
            </a:r>
            <a:endParaRPr lang="zh-SG" altLang="en-US" sz="1600" dirty="0"/>
          </a:p>
        </p:txBody>
      </p:sp>
      <p:sp>
        <p:nvSpPr>
          <p:cNvPr id="39" name="TextBox 38">
            <a:extLst>
              <a:ext uri="{FF2B5EF4-FFF2-40B4-BE49-F238E27FC236}">
                <a16:creationId xmlns:a16="http://schemas.microsoft.com/office/drawing/2014/main" id="{BDEA0E6A-F1F8-4479-B11E-F72CE1F35BCA}"/>
              </a:ext>
            </a:extLst>
          </p:cNvPr>
          <p:cNvSpPr txBox="1"/>
          <p:nvPr/>
        </p:nvSpPr>
        <p:spPr>
          <a:xfrm>
            <a:off x="4106524" y="3293615"/>
            <a:ext cx="4125182" cy="338554"/>
          </a:xfrm>
          <a:prstGeom prst="rect">
            <a:avLst/>
          </a:prstGeom>
          <a:noFill/>
        </p:spPr>
        <p:txBody>
          <a:bodyPr wrap="square" rtlCol="0">
            <a:spAutoFit/>
          </a:bodyPr>
          <a:lstStyle/>
          <a:p>
            <a:r>
              <a:rPr lang="en-US" altLang="zh-SG" sz="1600" dirty="0">
                <a:latin typeface="Arial" panose="020B0604020202020204" pitchFamily="34" charset="0"/>
                <a:ea typeface="SimSun" panose="02010600030101010101" pitchFamily="2" charset="-122"/>
              </a:rPr>
              <a:t>H</a:t>
            </a:r>
            <a:r>
              <a:rPr lang="en-US" altLang="zh-SG" sz="1600" dirty="0">
                <a:effectLst/>
                <a:latin typeface="Arial" panose="020B0604020202020204" pitchFamily="34" charset="0"/>
                <a:ea typeface="SimSun" panose="02010600030101010101" pitchFamily="2" charset="-122"/>
              </a:rPr>
              <a:t>elp artists to portray the ultimate fantasy</a:t>
            </a:r>
            <a:endParaRPr lang="zh-SG" altLang="en-US" sz="1600" dirty="0"/>
          </a:p>
        </p:txBody>
      </p:sp>
      <p:sp>
        <p:nvSpPr>
          <p:cNvPr id="41" name="TextBox 40">
            <a:extLst>
              <a:ext uri="{FF2B5EF4-FFF2-40B4-BE49-F238E27FC236}">
                <a16:creationId xmlns:a16="http://schemas.microsoft.com/office/drawing/2014/main" id="{2DB5DEBC-F74B-46DD-B113-1F5E19C21C82}"/>
              </a:ext>
            </a:extLst>
          </p:cNvPr>
          <p:cNvSpPr txBox="1"/>
          <p:nvPr/>
        </p:nvSpPr>
        <p:spPr>
          <a:xfrm>
            <a:off x="4106906" y="3675355"/>
            <a:ext cx="4207290" cy="338554"/>
          </a:xfrm>
          <a:prstGeom prst="rect">
            <a:avLst/>
          </a:prstGeom>
          <a:noFill/>
        </p:spPr>
        <p:txBody>
          <a:bodyPr wrap="square" rtlCol="0">
            <a:spAutoFit/>
          </a:bodyPr>
          <a:lstStyle/>
          <a:p>
            <a:r>
              <a:rPr lang="en-US" altLang="zh-SG" sz="1600" dirty="0">
                <a:latin typeface="Arial" panose="020B0604020202020204" pitchFamily="34" charset="0"/>
                <a:ea typeface="SimSun" panose="02010600030101010101" pitchFamily="2" charset="-122"/>
              </a:rPr>
              <a:t>D</a:t>
            </a:r>
            <a:r>
              <a:rPr lang="en-US" altLang="zh-SG" sz="1600" dirty="0">
                <a:effectLst/>
                <a:latin typeface="Arial" panose="020B0604020202020204" pitchFamily="34" charset="0"/>
                <a:ea typeface="SimSun" panose="02010600030101010101" pitchFamily="2" charset="-122"/>
              </a:rPr>
              <a:t>raw exclusive cartoon avatars for everyone</a:t>
            </a:r>
            <a:endParaRPr lang="zh-SG" altLang="en-US" sz="1600" dirty="0"/>
          </a:p>
        </p:txBody>
      </p:sp>
      <p:cxnSp>
        <p:nvCxnSpPr>
          <p:cNvPr id="45" name="Straight Arrow Connector 44">
            <a:extLst>
              <a:ext uri="{FF2B5EF4-FFF2-40B4-BE49-F238E27FC236}">
                <a16:creationId xmlns:a16="http://schemas.microsoft.com/office/drawing/2014/main" id="{84F2F87B-6135-4E38-80B9-E06F24BF8F2F}"/>
              </a:ext>
            </a:extLst>
          </p:cNvPr>
          <p:cNvCxnSpPr/>
          <p:nvPr/>
        </p:nvCxnSpPr>
        <p:spPr>
          <a:xfrm>
            <a:off x="4150913" y="3657600"/>
            <a:ext cx="40254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D23DC87-E62C-4DFF-A462-A77487994506}"/>
              </a:ext>
            </a:extLst>
          </p:cNvPr>
          <p:cNvCxnSpPr/>
          <p:nvPr/>
        </p:nvCxnSpPr>
        <p:spPr>
          <a:xfrm>
            <a:off x="4143513" y="2442835"/>
            <a:ext cx="40254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4820C37-27F2-4960-BFC6-D11954EAB5DE}"/>
              </a:ext>
            </a:extLst>
          </p:cNvPr>
          <p:cNvSpPr txBox="1"/>
          <p:nvPr/>
        </p:nvSpPr>
        <p:spPr>
          <a:xfrm>
            <a:off x="4224232" y="5123031"/>
            <a:ext cx="3959942" cy="338554"/>
          </a:xfrm>
          <a:prstGeom prst="rect">
            <a:avLst/>
          </a:prstGeom>
          <a:noFill/>
        </p:spPr>
        <p:txBody>
          <a:bodyPr wrap="square" rtlCol="0">
            <a:spAutoFit/>
          </a:bodyPr>
          <a:lstStyle/>
          <a:p>
            <a:r>
              <a:rPr lang="en-SG" altLang="zh-SG" sz="1600" dirty="0">
                <a:latin typeface="Arial" panose="020B0604020202020204" pitchFamily="34" charset="0"/>
                <a:ea typeface="SimSun" panose="02010600030101010101" pitchFamily="2" charset="-122"/>
              </a:rPr>
              <a:t>Detect the authenticity of profile pictures</a:t>
            </a:r>
            <a:endParaRPr lang="zh-SG" altLang="en-US" sz="1600" dirty="0"/>
          </a:p>
        </p:txBody>
      </p:sp>
      <p:sp>
        <p:nvSpPr>
          <p:cNvPr id="50" name="TextBox 49">
            <a:extLst>
              <a:ext uri="{FF2B5EF4-FFF2-40B4-BE49-F238E27FC236}">
                <a16:creationId xmlns:a16="http://schemas.microsoft.com/office/drawing/2014/main" id="{12EC9616-136A-471C-86B4-877991A92F17}"/>
              </a:ext>
            </a:extLst>
          </p:cNvPr>
          <p:cNvSpPr txBox="1"/>
          <p:nvPr/>
        </p:nvSpPr>
        <p:spPr>
          <a:xfrm>
            <a:off x="4228898" y="5495504"/>
            <a:ext cx="3779722" cy="338554"/>
          </a:xfrm>
          <a:prstGeom prst="rect">
            <a:avLst/>
          </a:prstGeom>
          <a:noFill/>
        </p:spPr>
        <p:txBody>
          <a:bodyPr wrap="square" rtlCol="0">
            <a:spAutoFit/>
          </a:bodyPr>
          <a:lstStyle/>
          <a:p>
            <a:r>
              <a:rPr lang="en-US" altLang="zh-SG" sz="1600" dirty="0">
                <a:effectLst/>
                <a:latin typeface="Arial" panose="020B0604020202020204" pitchFamily="34" charset="0"/>
                <a:ea typeface="SimSun" panose="02010600030101010101" pitchFamily="2" charset="-122"/>
              </a:rPr>
              <a:t>ID verification through face detection</a:t>
            </a:r>
            <a:endParaRPr lang="zh-SG" altLang="en-US" sz="1600" dirty="0"/>
          </a:p>
        </p:txBody>
      </p:sp>
      <p:cxnSp>
        <p:nvCxnSpPr>
          <p:cNvPr id="51" name="Straight Arrow Connector 50">
            <a:extLst>
              <a:ext uri="{FF2B5EF4-FFF2-40B4-BE49-F238E27FC236}">
                <a16:creationId xmlns:a16="http://schemas.microsoft.com/office/drawing/2014/main" id="{F4C55DA4-37C4-4F2A-B898-E0724A01662D}"/>
              </a:ext>
            </a:extLst>
          </p:cNvPr>
          <p:cNvCxnSpPr/>
          <p:nvPr/>
        </p:nvCxnSpPr>
        <p:spPr>
          <a:xfrm>
            <a:off x="4250045" y="5470129"/>
            <a:ext cx="40254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A08FA9B-912F-4864-BF33-3943292036AF}"/>
              </a:ext>
            </a:extLst>
          </p:cNvPr>
          <p:cNvSpPr txBox="1"/>
          <p:nvPr/>
        </p:nvSpPr>
        <p:spPr>
          <a:xfrm>
            <a:off x="8350565" y="4189526"/>
            <a:ext cx="3336073" cy="246221"/>
          </a:xfrm>
          <a:prstGeom prst="rect">
            <a:avLst/>
          </a:prstGeom>
          <a:noFill/>
        </p:spPr>
        <p:txBody>
          <a:bodyPr wrap="square" rtlCol="0" anchor="t">
            <a:spAutoFit/>
          </a:bodyPr>
          <a:lstStyle/>
          <a:p>
            <a:r>
              <a:rPr lang="en-US" altLang="zh-SG" sz="1000" b="1" dirty="0">
                <a:latin typeface="Arial" panose="020B0604020202020204" pitchFamily="34" charset="0"/>
                <a:ea typeface="华文仿宋"/>
                <a:cs typeface="Arial" panose="020B0604020202020204" pitchFamily="34" charset="0"/>
              </a:rPr>
              <a:t>Source</a:t>
            </a:r>
            <a:r>
              <a:rPr lang="en-US" altLang="zh-SG" sz="1000" dirty="0">
                <a:latin typeface="Arial" panose="020B0604020202020204" pitchFamily="34" charset="0"/>
                <a:ea typeface="华文仿宋"/>
                <a:cs typeface="Arial" panose="020B0604020202020204" pitchFamily="34" charset="0"/>
              </a:rPr>
              <a:t>: </a:t>
            </a:r>
            <a:r>
              <a:rPr lang="en-US" altLang="zh-SG" sz="1000" u="sng" dirty="0">
                <a:solidFill>
                  <a:srgbClr val="0070C0"/>
                </a:solidFill>
                <a:latin typeface="Arial" panose="020B0604020202020204" pitchFamily="34" charset="0"/>
                <a:ea typeface="华文仿宋"/>
                <a:cs typeface="Arial" panose="020B0604020202020204" pitchFamily="34" charset="0"/>
              </a:rPr>
              <a:t>https://udn.com/news/story/7326/4619078</a:t>
            </a:r>
            <a:endParaRPr lang="zh-SG" altLang="en-US" sz="1000" u="sng" dirty="0">
              <a:solidFill>
                <a:srgbClr val="0070C0"/>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02807059-870E-451F-AC88-116D559EBE59}"/>
              </a:ext>
            </a:extLst>
          </p:cNvPr>
          <p:cNvSpPr txBox="1"/>
          <p:nvPr/>
        </p:nvSpPr>
        <p:spPr>
          <a:xfrm>
            <a:off x="1308409" y="4215419"/>
            <a:ext cx="3637708" cy="246221"/>
          </a:xfrm>
          <a:prstGeom prst="rect">
            <a:avLst/>
          </a:prstGeom>
          <a:noFill/>
        </p:spPr>
        <p:txBody>
          <a:bodyPr wrap="square" rtlCol="0" anchor="t">
            <a:spAutoFit/>
          </a:bodyPr>
          <a:lstStyle/>
          <a:p>
            <a:r>
              <a:rPr lang="en-US" altLang="zh-SG" sz="1000" b="1" dirty="0">
                <a:latin typeface="Arial" panose="020B0604020202020204" pitchFamily="34" charset="0"/>
                <a:ea typeface="华文仿宋"/>
                <a:cs typeface="Arial" panose="020B0604020202020204" pitchFamily="34" charset="0"/>
              </a:rPr>
              <a:t>Source</a:t>
            </a:r>
            <a:r>
              <a:rPr lang="en-US" altLang="zh-SG" sz="1000" dirty="0">
                <a:latin typeface="Arial" panose="020B0604020202020204" pitchFamily="34" charset="0"/>
                <a:ea typeface="华文仿宋"/>
                <a:cs typeface="Arial" panose="020B0604020202020204" pitchFamily="34" charset="0"/>
              </a:rPr>
              <a:t>: </a:t>
            </a:r>
            <a:r>
              <a:rPr lang="en-US" altLang="zh-SG" sz="1000" u="sng" dirty="0">
                <a:solidFill>
                  <a:srgbClr val="0070C0"/>
                </a:solidFill>
                <a:latin typeface="Arial" panose="020B0604020202020204" pitchFamily="34" charset="0"/>
                <a:ea typeface="华文仿宋"/>
                <a:cs typeface="Arial" panose="020B0604020202020204" pitchFamily="34" charset="0"/>
              </a:rPr>
              <a:t>http://www.seeprettyface.com/mydataset.html</a:t>
            </a:r>
            <a:endParaRPr lang="zh-SG" altLang="en-US" sz="1000" u="sng" dirty="0">
              <a:solidFill>
                <a:srgbClr val="0070C0"/>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9597F5EA-D792-48DC-B87B-333176E6AA1F}"/>
              </a:ext>
            </a:extLst>
          </p:cNvPr>
          <p:cNvSpPr txBox="1"/>
          <p:nvPr/>
        </p:nvSpPr>
        <p:spPr>
          <a:xfrm>
            <a:off x="1246266" y="6120169"/>
            <a:ext cx="3336073" cy="246221"/>
          </a:xfrm>
          <a:prstGeom prst="rect">
            <a:avLst/>
          </a:prstGeom>
          <a:noFill/>
        </p:spPr>
        <p:txBody>
          <a:bodyPr wrap="square" rtlCol="0" anchor="t">
            <a:spAutoFit/>
          </a:bodyPr>
          <a:lstStyle/>
          <a:p>
            <a:r>
              <a:rPr lang="en-US" altLang="zh-SG" sz="1000" b="1" dirty="0">
                <a:latin typeface="Arial" panose="020B0604020202020204" pitchFamily="34" charset="0"/>
                <a:ea typeface="华文仿宋"/>
                <a:cs typeface="Arial" panose="020B0604020202020204" pitchFamily="34" charset="0"/>
              </a:rPr>
              <a:t>Source</a:t>
            </a:r>
            <a:r>
              <a:rPr lang="en-US" altLang="zh-SG" sz="1000" dirty="0">
                <a:latin typeface="Arial" panose="020B0604020202020204" pitchFamily="34" charset="0"/>
                <a:ea typeface="华文仿宋"/>
                <a:cs typeface="Arial" panose="020B0604020202020204" pitchFamily="34" charset="0"/>
              </a:rPr>
              <a:t>: </a:t>
            </a:r>
            <a:r>
              <a:rPr lang="en-US" altLang="zh-SG" sz="1000" u="sng" dirty="0">
                <a:solidFill>
                  <a:srgbClr val="0070C0"/>
                </a:solidFill>
                <a:latin typeface="Arial" panose="020B0604020202020204" pitchFamily="34" charset="0"/>
                <a:ea typeface="华文仿宋"/>
                <a:cs typeface="Arial" panose="020B0604020202020204" pitchFamily="34" charset="0"/>
              </a:rPr>
              <a:t>http://www.seeprettyface.com/mydataset.html</a:t>
            </a:r>
            <a:endParaRPr lang="zh-SG" altLang="en-US" sz="1000" u="sng" dirty="0">
              <a:solidFill>
                <a:srgbClr val="0070C0"/>
              </a:solidFill>
              <a:latin typeface="Arial" panose="020B0604020202020204" pitchFamily="34" charset="0"/>
              <a:cs typeface="Arial" panose="020B0604020202020204" pitchFamily="34" charset="0"/>
            </a:endParaRPr>
          </a:p>
        </p:txBody>
      </p:sp>
      <p:pic>
        <p:nvPicPr>
          <p:cNvPr id="61" name="Picture 60">
            <a:extLst>
              <a:ext uri="{FF2B5EF4-FFF2-40B4-BE49-F238E27FC236}">
                <a16:creationId xmlns:a16="http://schemas.microsoft.com/office/drawing/2014/main" id="{1F9FED29-A5CA-4126-8F7E-B613C33D6652}"/>
              </a:ext>
            </a:extLst>
          </p:cNvPr>
          <p:cNvPicPr>
            <a:picLocks noChangeAspect="1"/>
          </p:cNvPicPr>
          <p:nvPr/>
        </p:nvPicPr>
        <p:blipFill>
          <a:blip r:embed="rId9"/>
          <a:stretch>
            <a:fillRect/>
          </a:stretch>
        </p:blipFill>
        <p:spPr>
          <a:xfrm>
            <a:off x="8449683" y="4631226"/>
            <a:ext cx="1376769" cy="665489"/>
          </a:xfrm>
          <a:prstGeom prst="rect">
            <a:avLst/>
          </a:prstGeom>
        </p:spPr>
      </p:pic>
      <p:pic>
        <p:nvPicPr>
          <p:cNvPr id="63" name="Picture 62">
            <a:extLst>
              <a:ext uri="{FF2B5EF4-FFF2-40B4-BE49-F238E27FC236}">
                <a16:creationId xmlns:a16="http://schemas.microsoft.com/office/drawing/2014/main" id="{3FB8A872-5044-48BB-88F7-DBD7F43F5D62}"/>
              </a:ext>
            </a:extLst>
          </p:cNvPr>
          <p:cNvPicPr>
            <a:picLocks noChangeAspect="1"/>
          </p:cNvPicPr>
          <p:nvPr/>
        </p:nvPicPr>
        <p:blipFill>
          <a:blip r:embed="rId10"/>
          <a:stretch>
            <a:fillRect/>
          </a:stretch>
        </p:blipFill>
        <p:spPr>
          <a:xfrm>
            <a:off x="10002279" y="4564912"/>
            <a:ext cx="1610180" cy="766513"/>
          </a:xfrm>
          <a:prstGeom prst="rect">
            <a:avLst/>
          </a:prstGeom>
        </p:spPr>
      </p:pic>
      <p:sp>
        <p:nvSpPr>
          <p:cNvPr id="65" name="TextBox 64">
            <a:extLst>
              <a:ext uri="{FF2B5EF4-FFF2-40B4-BE49-F238E27FC236}">
                <a16:creationId xmlns:a16="http://schemas.microsoft.com/office/drawing/2014/main" id="{95C4078D-4BF3-4D2B-A405-21E058ED88D6}"/>
              </a:ext>
            </a:extLst>
          </p:cNvPr>
          <p:cNvSpPr txBox="1"/>
          <p:nvPr/>
        </p:nvSpPr>
        <p:spPr>
          <a:xfrm>
            <a:off x="8396285" y="5279186"/>
            <a:ext cx="3336073" cy="246221"/>
          </a:xfrm>
          <a:prstGeom prst="rect">
            <a:avLst/>
          </a:prstGeom>
          <a:noFill/>
        </p:spPr>
        <p:txBody>
          <a:bodyPr wrap="square" rtlCol="0" anchor="t">
            <a:spAutoFit/>
          </a:bodyPr>
          <a:lstStyle/>
          <a:p>
            <a:r>
              <a:rPr lang="en-US" altLang="zh-SG" sz="1000" b="1" dirty="0">
                <a:latin typeface="Arial" panose="020B0604020202020204" pitchFamily="34" charset="0"/>
                <a:ea typeface="华文仿宋"/>
                <a:cs typeface="Arial" panose="020B0604020202020204" pitchFamily="34" charset="0"/>
              </a:rPr>
              <a:t>Source</a:t>
            </a:r>
            <a:r>
              <a:rPr lang="en-US" altLang="zh-SG" sz="1000" dirty="0">
                <a:latin typeface="Arial" panose="020B0604020202020204" pitchFamily="34" charset="0"/>
                <a:ea typeface="华文仿宋"/>
                <a:cs typeface="Arial" panose="020B0604020202020204" pitchFamily="34" charset="0"/>
              </a:rPr>
              <a:t>: </a:t>
            </a:r>
            <a:r>
              <a:rPr lang="en-US" altLang="zh-SG" sz="1000" u="sng" dirty="0">
                <a:solidFill>
                  <a:srgbClr val="0070C0"/>
                </a:solidFill>
                <a:latin typeface="Arial" panose="020B0604020202020204" pitchFamily="34" charset="0"/>
                <a:ea typeface="华文仿宋"/>
                <a:cs typeface="Arial" panose="020B0604020202020204" pitchFamily="34" charset="0"/>
              </a:rPr>
              <a:t>11st22.com; blog.securemymind.com</a:t>
            </a:r>
            <a:endParaRPr lang="zh-SG" altLang="en-US" sz="1000" u="sng" dirty="0">
              <a:solidFill>
                <a:srgbClr val="0070C0"/>
              </a:solidFill>
              <a:latin typeface="Arial" panose="020B0604020202020204" pitchFamily="34" charset="0"/>
              <a:cs typeface="Arial" panose="020B0604020202020204" pitchFamily="34" charset="0"/>
            </a:endParaRPr>
          </a:p>
        </p:txBody>
      </p:sp>
      <p:pic>
        <p:nvPicPr>
          <p:cNvPr id="67" name="Picture 66">
            <a:extLst>
              <a:ext uri="{FF2B5EF4-FFF2-40B4-BE49-F238E27FC236}">
                <a16:creationId xmlns:a16="http://schemas.microsoft.com/office/drawing/2014/main" id="{93A48572-46A3-441D-B31A-20E4BA89DFDC}"/>
              </a:ext>
            </a:extLst>
          </p:cNvPr>
          <p:cNvPicPr>
            <a:picLocks noChangeAspect="1"/>
          </p:cNvPicPr>
          <p:nvPr/>
        </p:nvPicPr>
        <p:blipFill>
          <a:blip r:embed="rId11"/>
          <a:stretch>
            <a:fillRect/>
          </a:stretch>
        </p:blipFill>
        <p:spPr>
          <a:xfrm>
            <a:off x="8544413" y="5586367"/>
            <a:ext cx="1482285" cy="872818"/>
          </a:xfrm>
          <a:prstGeom prst="rect">
            <a:avLst/>
          </a:prstGeom>
        </p:spPr>
      </p:pic>
      <p:sp>
        <p:nvSpPr>
          <p:cNvPr id="69" name="TextBox 68">
            <a:extLst>
              <a:ext uri="{FF2B5EF4-FFF2-40B4-BE49-F238E27FC236}">
                <a16:creationId xmlns:a16="http://schemas.microsoft.com/office/drawing/2014/main" id="{04E6B5A6-4B19-4F3C-983C-5F1171B199F9}"/>
              </a:ext>
            </a:extLst>
          </p:cNvPr>
          <p:cNvSpPr txBox="1"/>
          <p:nvPr/>
        </p:nvSpPr>
        <p:spPr>
          <a:xfrm>
            <a:off x="8426765" y="6414566"/>
            <a:ext cx="3336073" cy="246221"/>
          </a:xfrm>
          <a:prstGeom prst="rect">
            <a:avLst/>
          </a:prstGeom>
          <a:noFill/>
        </p:spPr>
        <p:txBody>
          <a:bodyPr wrap="square" rtlCol="0" anchor="t">
            <a:spAutoFit/>
          </a:bodyPr>
          <a:lstStyle/>
          <a:p>
            <a:r>
              <a:rPr lang="en-US" altLang="zh-SG" sz="1000" b="1" dirty="0">
                <a:latin typeface="Arial" panose="020B0604020202020204" pitchFamily="34" charset="0"/>
                <a:ea typeface="华文仿宋"/>
                <a:cs typeface="Arial" panose="020B0604020202020204" pitchFamily="34" charset="0"/>
              </a:rPr>
              <a:t>Source</a:t>
            </a:r>
            <a:r>
              <a:rPr lang="en-US" altLang="zh-SG" sz="1000" dirty="0">
                <a:latin typeface="Arial" panose="020B0604020202020204" pitchFamily="34" charset="0"/>
                <a:ea typeface="华文仿宋"/>
                <a:cs typeface="Arial" panose="020B0604020202020204" pitchFamily="34" charset="0"/>
              </a:rPr>
              <a:t>: </a:t>
            </a:r>
            <a:r>
              <a:rPr lang="en-US" altLang="zh-SG" sz="1000" u="sng" dirty="0">
                <a:solidFill>
                  <a:srgbClr val="0070C0"/>
                </a:solidFill>
                <a:latin typeface="Arial" panose="020B0604020202020204" pitchFamily="34" charset="0"/>
                <a:ea typeface="华文仿宋"/>
                <a:cs typeface="Arial" panose="020B0604020202020204" pitchFamily="34" charset="0"/>
              </a:rPr>
              <a:t>https://www.chinait.com/ai/3493.html</a:t>
            </a:r>
            <a:endParaRPr lang="zh-SG" altLang="en-US" sz="1000" u="sng"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4746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DA5EEB-384D-4466-B3C6-D418E0470454}"/>
              </a:ext>
            </a:extLst>
          </p:cNvPr>
          <p:cNvSpPr txBox="1"/>
          <p:nvPr/>
        </p:nvSpPr>
        <p:spPr>
          <a:xfrm>
            <a:off x="506030" y="248580"/>
            <a:ext cx="3844027" cy="523220"/>
          </a:xfrm>
          <a:prstGeom prst="rect">
            <a:avLst/>
          </a:prstGeom>
          <a:noFill/>
        </p:spPr>
        <p:txBody>
          <a:bodyPr wrap="square" rtlCol="0">
            <a:spAutoFit/>
          </a:bodyPr>
          <a:lstStyle/>
          <a:p>
            <a:r>
              <a:rPr lang="en-US" altLang="zh-SG" sz="2800" b="1" dirty="0">
                <a:latin typeface="Arial" panose="020B0604020202020204" pitchFamily="34" charset="0"/>
                <a:cs typeface="Arial" panose="020B0604020202020204" pitchFamily="34" charset="0"/>
              </a:rPr>
              <a:t>Business Values</a:t>
            </a:r>
            <a:endParaRPr lang="zh-SG" altLang="en-US"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9686926-D5C7-4CF7-A2FC-7C05A151517A}"/>
              </a:ext>
            </a:extLst>
          </p:cNvPr>
          <p:cNvSpPr txBox="1"/>
          <p:nvPr/>
        </p:nvSpPr>
        <p:spPr>
          <a:xfrm>
            <a:off x="603688" y="811727"/>
            <a:ext cx="10812996" cy="5786199"/>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en-SG" altLang="zh-SG" sz="2000" b="1" dirty="0">
                <a:solidFill>
                  <a:srgbClr val="00B050"/>
                </a:solidFill>
                <a:latin typeface="Arial" panose="020B0604020202020204" pitchFamily="34" charset="0"/>
                <a:cs typeface="Arial" panose="020B0604020202020204" pitchFamily="34" charset="0"/>
              </a:rPr>
              <a:t>Facial Images Generator </a:t>
            </a:r>
          </a:p>
          <a:p>
            <a:pPr marL="457200" indent="-457200">
              <a:spcAft>
                <a:spcPts val="600"/>
              </a:spcAft>
              <a:buAutoNum type="arabicParenR"/>
            </a:pPr>
            <a:r>
              <a:rPr lang="en-SG" altLang="zh-SG" sz="2000" b="1" dirty="0">
                <a:latin typeface="Arial" panose="020B0604020202020204" pitchFamily="34" charset="0"/>
                <a:cs typeface="Arial" panose="020B0604020202020204" pitchFamily="34" charset="0"/>
              </a:rPr>
              <a:t>Virtual Human Faces</a:t>
            </a:r>
          </a:p>
          <a:p>
            <a:pPr marL="800100" lvl="1" indent="-342900">
              <a:spcAft>
                <a:spcPts val="600"/>
              </a:spcAft>
              <a:buFont typeface="Wingdings" panose="05000000000000000000" pitchFamily="2" charset="2"/>
              <a:buChar char="ü"/>
            </a:pPr>
            <a:r>
              <a:rPr lang="en-US" altLang="zh-SG" dirty="0">
                <a:latin typeface="Arial" panose="020B0604020202020204" pitchFamily="34" charset="0"/>
                <a:ea typeface="SimSun" panose="02010600030101010101" pitchFamily="2" charset="-122"/>
                <a:cs typeface="Arial" panose="020B0604020202020204" pitchFamily="34" charset="0"/>
              </a:rPr>
              <a:t>P</a:t>
            </a:r>
            <a:r>
              <a:rPr lang="en-US" altLang="zh-SG" dirty="0">
                <a:effectLst/>
                <a:latin typeface="Arial" panose="020B0604020202020204" pitchFamily="34" charset="0"/>
                <a:ea typeface="SimSun" panose="02010600030101010101" pitchFamily="2" charset="-122"/>
                <a:cs typeface="Arial" panose="020B0604020202020204" pitchFamily="34" charset="0"/>
              </a:rPr>
              <a:t>rovide various types of face materials for customers to use as will and no need to worry about face copyright issues. </a:t>
            </a:r>
          </a:p>
          <a:p>
            <a:pPr marL="800100" lvl="1" indent="-342900">
              <a:spcAft>
                <a:spcPts val="600"/>
              </a:spcAft>
              <a:buFont typeface="Wingdings" panose="05000000000000000000" pitchFamily="2" charset="2"/>
              <a:buChar char="ü"/>
            </a:pPr>
            <a:r>
              <a:rPr lang="en-US" altLang="zh-SG" dirty="0">
                <a:latin typeface="Arial" panose="020B0604020202020204" pitchFamily="34" charset="0"/>
                <a:ea typeface="SimSun" panose="02010600030101010101" pitchFamily="2" charset="-122"/>
                <a:cs typeface="Arial" panose="020B0604020202020204" pitchFamily="34" charset="0"/>
              </a:rPr>
              <a:t>S</a:t>
            </a:r>
            <a:r>
              <a:rPr lang="en-US" altLang="zh-SG" dirty="0">
                <a:effectLst/>
                <a:latin typeface="Arial" panose="020B0604020202020204" pitchFamily="34" charset="0"/>
                <a:ea typeface="SimSun" panose="02010600030101010101" pitchFamily="2" charset="-122"/>
                <a:cs typeface="Arial" panose="020B0604020202020204" pitchFamily="34" charset="0"/>
              </a:rPr>
              <a:t>ave large budget on expensive photo shoots fo</a:t>
            </a:r>
            <a:r>
              <a:rPr lang="en-US" altLang="zh-SG" dirty="0">
                <a:latin typeface="Arial" panose="020B0604020202020204" pitchFamily="34" charset="0"/>
                <a:ea typeface="SimSun" panose="02010600030101010101" pitchFamily="2" charset="-122"/>
                <a:cs typeface="Arial" panose="020B0604020202020204" pitchFamily="34" charset="0"/>
              </a:rPr>
              <a:t>r artwork and marketing departments, while g</a:t>
            </a:r>
            <a:r>
              <a:rPr lang="en-US" altLang="zh-SG" dirty="0">
                <a:effectLst/>
                <a:latin typeface="Arial" panose="020B0604020202020204" pitchFamily="34" charset="0"/>
                <a:ea typeface="SimSun" panose="02010600030101010101" pitchFamily="2" charset="-122"/>
                <a:cs typeface="Arial" panose="020B0604020202020204" pitchFamily="34" charset="0"/>
              </a:rPr>
              <a:t>et enough faces of underrepresented groups to balance media and marketing materials.</a:t>
            </a:r>
            <a:endParaRPr lang="en-SG" altLang="zh-SG" dirty="0">
              <a:latin typeface="Arial" panose="020B0604020202020204" pitchFamily="34" charset="0"/>
              <a:cs typeface="Arial" panose="020B0604020202020204" pitchFamily="34" charset="0"/>
            </a:endParaRPr>
          </a:p>
          <a:p>
            <a:pPr marL="457200" indent="-457200">
              <a:spcAft>
                <a:spcPts val="600"/>
              </a:spcAft>
              <a:buAutoNum type="arabicParenR"/>
            </a:pPr>
            <a:r>
              <a:rPr lang="en-SG" altLang="zh-SG" sz="2000" b="1" dirty="0">
                <a:solidFill>
                  <a:schemeClr val="tx1">
                    <a:lumMod val="95000"/>
                    <a:lumOff val="5000"/>
                  </a:schemeClr>
                </a:solidFill>
                <a:latin typeface="Arial" panose="020B0604020202020204" pitchFamily="34" charset="0"/>
                <a:cs typeface="Arial" panose="020B0604020202020204" pitchFamily="34" charset="0"/>
              </a:rPr>
              <a:t>Cartoon Faces</a:t>
            </a:r>
          </a:p>
          <a:p>
            <a:pPr marL="800100" lvl="1" indent="-342900">
              <a:spcAft>
                <a:spcPts val="600"/>
              </a:spcAft>
              <a:buFont typeface="Wingdings" panose="05000000000000000000" pitchFamily="2" charset="2"/>
              <a:buChar char="ü"/>
            </a:pPr>
            <a:r>
              <a:rPr lang="en-US" altLang="zh-SG" dirty="0">
                <a:latin typeface="Arial" panose="020B0604020202020204" pitchFamily="34" charset="0"/>
                <a:ea typeface="SimSun" panose="02010600030101010101" pitchFamily="2" charset="-122"/>
              </a:rPr>
              <a:t>D</a:t>
            </a:r>
            <a:r>
              <a:rPr lang="en-US" altLang="zh-SG" sz="1800" dirty="0">
                <a:effectLst/>
                <a:latin typeface="Arial" panose="020B0604020202020204" pitchFamily="34" charset="0"/>
                <a:ea typeface="SimSun" panose="02010600030101010101" pitchFamily="2" charset="-122"/>
              </a:rPr>
              <a:t>iverse cartoon faces have important artistic and practical values. Since they can help artists to portray the ultimate fantasy for people to see. General speaking, requesting professionals to draw exclusive cartoon avatars for everyone is impractical and limits creativity.</a:t>
            </a:r>
            <a:endParaRPr lang="en-SG" altLang="zh-SG" dirty="0">
              <a:latin typeface="Arial" panose="020B0604020202020204" pitchFamily="34" charset="0"/>
              <a:cs typeface="Arial" panose="020B0604020202020204" pitchFamily="34" charset="0"/>
            </a:endParaRPr>
          </a:p>
          <a:p>
            <a:pPr marL="457200" indent="-457200">
              <a:lnSpc>
                <a:spcPct val="150000"/>
              </a:lnSpc>
              <a:buFont typeface="Wingdings" panose="05000000000000000000" pitchFamily="2" charset="2"/>
              <a:buChar char="p"/>
            </a:pPr>
            <a:r>
              <a:rPr lang="en-SG" altLang="zh-SG" sz="2000" b="1" dirty="0">
                <a:solidFill>
                  <a:srgbClr val="00B050"/>
                </a:solidFill>
                <a:latin typeface="Arial" panose="020B0604020202020204" pitchFamily="34" charset="0"/>
                <a:cs typeface="Arial" panose="020B0604020202020204" pitchFamily="34" charset="0"/>
              </a:rPr>
              <a:t>Facial Images Detector</a:t>
            </a:r>
          </a:p>
          <a:p>
            <a:pPr marL="800100" lvl="1" indent="-342900">
              <a:spcAft>
                <a:spcPts val="600"/>
              </a:spcAft>
              <a:buFont typeface="Wingdings" panose="05000000000000000000" pitchFamily="2" charset="2"/>
              <a:buChar char="ü"/>
            </a:pPr>
            <a:r>
              <a:rPr lang="en-US" altLang="zh-SG" dirty="0">
                <a:latin typeface="Arial" panose="020B0604020202020204" pitchFamily="34" charset="0"/>
                <a:ea typeface="SimSun" panose="02010600030101010101" pitchFamily="2" charset="-122"/>
              </a:rPr>
              <a:t>D</a:t>
            </a:r>
            <a:r>
              <a:rPr lang="en-US" altLang="zh-SG" dirty="0">
                <a:effectLst/>
                <a:latin typeface="Arial" panose="020B0604020202020204" pitchFamily="34" charset="0"/>
                <a:ea typeface="SimSun" panose="02010600030101010101" pitchFamily="2" charset="-122"/>
              </a:rPr>
              <a:t>istinguish dubious use of applications that have brought attention to AI-generated images, such as profile pictures for fake news and dating services. </a:t>
            </a:r>
            <a:endParaRPr lang="en-SG" altLang="zh-SG" b="1" dirty="0">
              <a:effectLst/>
              <a:latin typeface="Arial" panose="020B0604020202020204" pitchFamily="34" charset="0"/>
              <a:ea typeface="SimSun" panose="02010600030101010101" pitchFamily="2" charset="-122"/>
              <a:cs typeface="Arial" panose="020B0604020202020204" pitchFamily="34" charset="0"/>
            </a:endParaRPr>
          </a:p>
          <a:p>
            <a:pPr marL="800100" lvl="1" indent="-342900">
              <a:spcAft>
                <a:spcPts val="600"/>
              </a:spcAft>
              <a:buFont typeface="Wingdings" panose="05000000000000000000" pitchFamily="2" charset="2"/>
              <a:buChar char="ü"/>
            </a:pPr>
            <a:r>
              <a:rPr lang="en-US" altLang="zh-SG" sz="1800" dirty="0">
                <a:effectLst/>
                <a:latin typeface="Arial" panose="020B0604020202020204" pitchFamily="34" charset="0"/>
                <a:ea typeface="SimSun" panose="02010600030101010101" pitchFamily="2" charset="-122"/>
              </a:rPr>
              <a:t>Verify </a:t>
            </a:r>
            <a:r>
              <a:rPr lang="en-US" altLang="zh-SG" dirty="0">
                <a:latin typeface="Arial" panose="020B0604020202020204" pitchFamily="34" charset="0"/>
                <a:ea typeface="SimSun" panose="02010600030101010101" pitchFamily="2" charset="-122"/>
              </a:rPr>
              <a:t>i</a:t>
            </a:r>
            <a:r>
              <a:rPr lang="en-US" altLang="zh-SG" sz="1800" dirty="0">
                <a:effectLst/>
                <a:latin typeface="Arial" panose="020B0604020202020204" pitchFamily="34" charset="0"/>
                <a:ea typeface="SimSun" panose="02010600030101010101" pitchFamily="2" charset="-122"/>
              </a:rPr>
              <a:t>dentity through face detection at the airport, customs and other ID verification scenarios.</a:t>
            </a:r>
            <a:endParaRPr lang="en-SG" altLang="zh-SG" sz="2800" dirty="0">
              <a:latin typeface="Arial" panose="020B0604020202020204" pitchFamily="34" charset="0"/>
              <a:cs typeface="Arial" panose="020B0604020202020204" pitchFamily="34" charset="0"/>
            </a:endParaRPr>
          </a:p>
          <a:p>
            <a:pPr>
              <a:lnSpc>
                <a:spcPct val="150000"/>
              </a:lnSpc>
            </a:pPr>
            <a:endParaRPr lang="en-SG" altLang="zh-SG" dirty="0">
              <a:latin typeface="Arial" panose="020B0604020202020204" pitchFamily="34" charset="0"/>
              <a:cs typeface="Arial" panose="020B0604020202020204" pitchFamily="34" charset="0"/>
            </a:endParaRPr>
          </a:p>
          <a:p>
            <a:endParaRPr lang="zh-SG" altLang="en-US" dirty="0"/>
          </a:p>
        </p:txBody>
      </p:sp>
    </p:spTree>
    <p:extLst>
      <p:ext uri="{BB962C8B-B14F-4D97-AF65-F5344CB8AC3E}">
        <p14:creationId xmlns:p14="http://schemas.microsoft.com/office/powerpoint/2010/main" val="2226420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DA5EEB-384D-4466-B3C6-D418E0470454}"/>
              </a:ext>
            </a:extLst>
          </p:cNvPr>
          <p:cNvSpPr txBox="1"/>
          <p:nvPr/>
        </p:nvSpPr>
        <p:spPr>
          <a:xfrm>
            <a:off x="506030" y="204190"/>
            <a:ext cx="3844027" cy="523220"/>
          </a:xfrm>
          <a:prstGeom prst="rect">
            <a:avLst/>
          </a:prstGeom>
          <a:noFill/>
        </p:spPr>
        <p:txBody>
          <a:bodyPr wrap="square" rtlCol="0">
            <a:spAutoFit/>
          </a:bodyPr>
          <a:lstStyle/>
          <a:p>
            <a:r>
              <a:rPr lang="en-US" altLang="zh-SG" sz="2800" b="1" dirty="0">
                <a:latin typeface="Arial" panose="020B0604020202020204" pitchFamily="34" charset="0"/>
                <a:cs typeface="Arial" panose="020B0604020202020204" pitchFamily="34" charset="0"/>
              </a:rPr>
              <a:t>Project Scope</a:t>
            </a:r>
            <a:endParaRPr lang="zh-SG" altLang="en-US" sz="2800" b="1" dirty="0">
              <a:latin typeface="Arial" panose="020B0604020202020204" pitchFamily="34" charset="0"/>
              <a:cs typeface="Arial" panose="020B0604020202020204" pitchFamily="34" charset="0"/>
            </a:endParaRPr>
          </a:p>
        </p:txBody>
      </p:sp>
      <p:graphicFrame>
        <p:nvGraphicFramePr>
          <p:cNvPr id="5" name="Table 7">
            <a:extLst>
              <a:ext uri="{FF2B5EF4-FFF2-40B4-BE49-F238E27FC236}">
                <a16:creationId xmlns:a16="http://schemas.microsoft.com/office/drawing/2014/main" id="{AF3CA28C-E505-44A3-90D2-25D67EE07242}"/>
              </a:ext>
            </a:extLst>
          </p:cNvPr>
          <p:cNvGraphicFramePr>
            <a:graphicFrameLocks noGrp="1"/>
          </p:cNvGraphicFramePr>
          <p:nvPr>
            <p:extLst>
              <p:ext uri="{D42A27DB-BD31-4B8C-83A1-F6EECF244321}">
                <p14:modId xmlns:p14="http://schemas.microsoft.com/office/powerpoint/2010/main" val="2738496451"/>
              </p:ext>
            </p:extLst>
          </p:nvPr>
        </p:nvGraphicFramePr>
        <p:xfrm>
          <a:off x="656948" y="873340"/>
          <a:ext cx="10670959" cy="5590572"/>
        </p:xfrm>
        <a:graphic>
          <a:graphicData uri="http://schemas.openxmlformats.org/drawingml/2006/table">
            <a:tbl>
              <a:tblPr firstRow="1" bandRow="1">
                <a:tableStyleId>{7DF18680-E054-41AD-8BC1-D1AEF772440D}</a:tableStyleId>
              </a:tblPr>
              <a:tblGrid>
                <a:gridCol w="2949488">
                  <a:extLst>
                    <a:ext uri="{9D8B030D-6E8A-4147-A177-3AD203B41FA5}">
                      <a16:colId xmlns:a16="http://schemas.microsoft.com/office/drawing/2014/main" val="716458825"/>
                    </a:ext>
                  </a:extLst>
                </a:gridCol>
                <a:gridCol w="7721471">
                  <a:extLst>
                    <a:ext uri="{9D8B030D-6E8A-4147-A177-3AD203B41FA5}">
                      <a16:colId xmlns:a16="http://schemas.microsoft.com/office/drawing/2014/main" val="3278270822"/>
                    </a:ext>
                  </a:extLst>
                </a:gridCol>
              </a:tblGrid>
              <a:tr h="422634">
                <a:tc>
                  <a:txBody>
                    <a:bodyPr/>
                    <a:lstStyle/>
                    <a:p>
                      <a:pPr algn="ctr"/>
                      <a:r>
                        <a:rPr lang="en-US" altLang="zh-SG" sz="2000" dirty="0">
                          <a:latin typeface="Arial" panose="020B0604020202020204" pitchFamily="34" charset="0"/>
                          <a:cs typeface="Arial" panose="020B0604020202020204" pitchFamily="34" charset="0"/>
                        </a:rPr>
                        <a:t>Functions / Features</a:t>
                      </a:r>
                      <a:endParaRPr lang="zh-SG" altLang="en-US" sz="2000" dirty="0">
                        <a:latin typeface="Arial" panose="020B0604020202020204" pitchFamily="34" charset="0"/>
                        <a:cs typeface="Arial" panose="020B0604020202020204" pitchFamily="34" charset="0"/>
                      </a:endParaRPr>
                    </a:p>
                  </a:txBody>
                  <a:tcPr/>
                </a:tc>
                <a:tc>
                  <a:txBody>
                    <a:bodyPr/>
                    <a:lstStyle/>
                    <a:p>
                      <a:pPr algn="ctr"/>
                      <a:r>
                        <a:rPr lang="en-US" altLang="zh-SG" sz="2000" dirty="0">
                          <a:latin typeface="Arial" panose="020B0604020202020204" pitchFamily="34" charset="0"/>
                          <a:cs typeface="Arial" panose="020B0604020202020204" pitchFamily="34" charset="0"/>
                        </a:rPr>
                        <a:t>Approaches / Techniques</a:t>
                      </a:r>
                      <a:endParaRPr lang="zh-SG" alt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81702021"/>
                  </a:ext>
                </a:extLst>
              </a:tr>
              <a:tr h="1258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SG" sz="1800" dirty="0">
                          <a:solidFill>
                            <a:schemeClr val="tx1"/>
                          </a:solidFill>
                          <a:effectLst/>
                          <a:latin typeface="Arial" panose="020B0604020202020204" pitchFamily="34" charset="0"/>
                          <a:cs typeface="Arial" panose="020B0604020202020204" pitchFamily="34" charset="0"/>
                        </a:rPr>
                        <a:t>Virtual Human &amp; Cartoon Facial Images Generator </a:t>
                      </a:r>
                      <a:endParaRPr lang="zh-CN" altLang="zh-SG" sz="1800" dirty="0">
                        <a:solidFill>
                          <a:schemeClr val="tx1"/>
                        </a:solidFill>
                        <a:effectLst/>
                        <a:latin typeface="Arial" panose="020B0604020202020204" pitchFamily="34" charset="0"/>
                        <a:cs typeface="Arial" panose="020B0604020202020204" pitchFamily="34" charset="0"/>
                      </a:endParaRPr>
                    </a:p>
                    <a:p>
                      <a:pPr algn="l"/>
                      <a:endParaRPr lang="zh-SG" altLang="en-US" dirty="0">
                        <a:solidFill>
                          <a:schemeClr val="tx1"/>
                        </a:solidFill>
                        <a:latin typeface="Arial" panose="020B0604020202020204" pitchFamily="34" charset="0"/>
                        <a:cs typeface="Arial" panose="020B0604020202020204" pitchFamily="34" charset="0"/>
                      </a:endParaRPr>
                    </a:p>
                  </a:txBody>
                  <a:tcPr anchor="ctr"/>
                </a:tc>
                <a:tc>
                  <a:txBody>
                    <a:bodyPr/>
                    <a:lstStyle/>
                    <a:p>
                      <a:pPr marL="285750" lvl="0" indent="-285750">
                        <a:lnSpc>
                          <a:spcPct val="100000"/>
                        </a:lnSpc>
                        <a:spcAft>
                          <a:spcPts val="600"/>
                        </a:spcAft>
                        <a:buFont typeface="Arial" panose="020B0604020202020204" pitchFamily="34" charset="0"/>
                        <a:buChar char="•"/>
                      </a:pPr>
                      <a:r>
                        <a:rPr lang="en-US" altLang="zh-SG" sz="1800" dirty="0">
                          <a:solidFill>
                            <a:schemeClr val="tx1"/>
                          </a:solidFill>
                          <a:effectLst/>
                          <a:latin typeface="Arial" panose="020B0604020202020204" pitchFamily="34" charset="0"/>
                          <a:cs typeface="Arial" panose="020B0604020202020204" pitchFamily="34" charset="0"/>
                        </a:rPr>
                        <a:t>Unsupervised Learning</a:t>
                      </a:r>
                      <a:endParaRPr lang="zh-CN" altLang="zh-SG" sz="1800" dirty="0">
                        <a:solidFill>
                          <a:schemeClr val="tx1"/>
                        </a:solidFill>
                        <a:effectLst/>
                        <a:latin typeface="Arial" panose="020B0604020202020204" pitchFamily="34" charset="0"/>
                        <a:cs typeface="Arial" panose="020B0604020202020204" pitchFamily="34" charset="0"/>
                      </a:endParaRPr>
                    </a:p>
                    <a:p>
                      <a:pPr marL="285750" lvl="0" indent="-285750">
                        <a:lnSpc>
                          <a:spcPct val="100000"/>
                        </a:lnSpc>
                        <a:spcAft>
                          <a:spcPts val="600"/>
                        </a:spcAft>
                        <a:buFont typeface="Arial" panose="020B0604020202020204" pitchFamily="34" charset="0"/>
                        <a:buChar char="•"/>
                      </a:pPr>
                      <a:r>
                        <a:rPr lang="en-US" altLang="zh-SG" sz="1800" dirty="0">
                          <a:solidFill>
                            <a:schemeClr val="tx1"/>
                          </a:solidFill>
                          <a:effectLst/>
                          <a:latin typeface="Arial" panose="020B0604020202020204" pitchFamily="34" charset="0"/>
                          <a:cs typeface="Arial" panose="020B0604020202020204" pitchFamily="34" charset="0"/>
                        </a:rPr>
                        <a:t>Generative Adversarial Network (e.g. DCGAN, </a:t>
                      </a:r>
                      <a:r>
                        <a:rPr lang="en-US" altLang="zh-SG" sz="1800" dirty="0" err="1">
                          <a:solidFill>
                            <a:schemeClr val="tx1"/>
                          </a:solidFill>
                          <a:effectLst/>
                          <a:latin typeface="Arial" panose="020B0604020202020204" pitchFamily="34" charset="0"/>
                          <a:cs typeface="Arial" panose="020B0604020202020204" pitchFamily="34" charset="0"/>
                        </a:rPr>
                        <a:t>StyleGAN</a:t>
                      </a:r>
                      <a:r>
                        <a:rPr lang="en-US" altLang="zh-SG" sz="1800" dirty="0">
                          <a:solidFill>
                            <a:schemeClr val="tx1"/>
                          </a:solidFill>
                          <a:effectLst/>
                          <a:latin typeface="Arial" panose="020B0604020202020204" pitchFamily="34" charset="0"/>
                          <a:cs typeface="Arial" panose="020B0604020202020204" pitchFamily="34" charset="0"/>
                        </a:rPr>
                        <a:t>)</a:t>
                      </a:r>
                      <a:endParaRPr lang="zh-CN" altLang="zh-SG" sz="1800" dirty="0">
                        <a:solidFill>
                          <a:schemeClr val="tx1"/>
                        </a:solidFill>
                        <a:effectLst/>
                        <a:latin typeface="Arial" panose="020B0604020202020204" pitchFamily="34" charset="0"/>
                        <a:cs typeface="Arial" panose="020B0604020202020204" pitchFamily="34" charset="0"/>
                      </a:endParaRPr>
                    </a:p>
                    <a:p>
                      <a:pPr marL="285750" lvl="0" indent="-285750">
                        <a:lnSpc>
                          <a:spcPct val="100000"/>
                        </a:lnSpc>
                        <a:spcAft>
                          <a:spcPts val="600"/>
                        </a:spcAft>
                        <a:buFont typeface="Arial" panose="020B0604020202020204" pitchFamily="34" charset="0"/>
                        <a:buChar char="•"/>
                      </a:pPr>
                      <a:r>
                        <a:rPr lang="en-US" altLang="zh-SG" sz="1800" dirty="0">
                          <a:solidFill>
                            <a:schemeClr val="tx1"/>
                          </a:solidFill>
                          <a:effectLst/>
                          <a:latin typeface="Arial" panose="020B0604020202020204" pitchFamily="34" charset="0"/>
                          <a:cs typeface="Arial" panose="020B0604020202020204" pitchFamily="34" charset="0"/>
                        </a:rPr>
                        <a:t>Ensemble methods with several models</a:t>
                      </a:r>
                      <a:endParaRPr lang="en-US" altLang="zh-SG" sz="180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a:tc>
                <a:extLst>
                  <a:ext uri="{0D108BD9-81ED-4DB2-BD59-A6C34878D82A}">
                    <a16:rowId xmlns:a16="http://schemas.microsoft.com/office/drawing/2014/main" val="3735107810"/>
                  </a:ext>
                </a:extLst>
              </a:tr>
              <a:tr h="1212033">
                <a:tc>
                  <a:txBody>
                    <a:bodyPr/>
                    <a:lstStyle/>
                    <a:p>
                      <a:pPr algn="l"/>
                      <a:r>
                        <a:rPr lang="en-US" altLang="zh-SG" sz="1800" dirty="0">
                          <a:solidFill>
                            <a:schemeClr val="tx1"/>
                          </a:solidFill>
                          <a:effectLst/>
                          <a:latin typeface="Arial" panose="020B0604020202020204" pitchFamily="34" charset="0"/>
                          <a:cs typeface="Arial" panose="020B0604020202020204" pitchFamily="34" charset="0"/>
                        </a:rPr>
                        <a:t>Virtual (Fake) Facial Images Detector </a:t>
                      </a:r>
                      <a:endParaRPr lang="zh-SG" altLang="en-US" dirty="0">
                        <a:solidFill>
                          <a:schemeClr val="tx1"/>
                        </a:solidFill>
                        <a:latin typeface="Arial" panose="020B0604020202020204" pitchFamily="34" charset="0"/>
                        <a:cs typeface="Arial" panose="020B0604020202020204" pitchFamily="34" charset="0"/>
                      </a:endParaRPr>
                    </a:p>
                  </a:txBody>
                  <a:tcPr anchor="ctr"/>
                </a:tc>
                <a:tc>
                  <a:txBody>
                    <a:bodyPr/>
                    <a:lstStyle/>
                    <a:p>
                      <a:pPr marL="342900" lvl="0" indent="-342900">
                        <a:lnSpc>
                          <a:spcPct val="100000"/>
                        </a:lnSpc>
                        <a:spcAft>
                          <a:spcPts val="600"/>
                        </a:spcAft>
                        <a:buFont typeface="Arial" panose="020B0604020202020204" pitchFamily="34" charset="0"/>
                        <a:buChar char="•"/>
                      </a:pPr>
                      <a:r>
                        <a:rPr lang="en-US" altLang="zh-SG" sz="1800" dirty="0">
                          <a:solidFill>
                            <a:schemeClr val="tx1"/>
                          </a:solidFill>
                          <a:effectLst/>
                          <a:latin typeface="Arial" panose="020B0604020202020204" pitchFamily="34" charset="0"/>
                          <a:cs typeface="Arial" panose="020B0604020202020204" pitchFamily="34" charset="0"/>
                        </a:rPr>
                        <a:t>Supervised Learning</a:t>
                      </a:r>
                      <a:endParaRPr lang="zh-CN" altLang="zh-SG" sz="1800" dirty="0">
                        <a:solidFill>
                          <a:schemeClr val="tx1"/>
                        </a:solidFill>
                        <a:effectLst/>
                        <a:latin typeface="Arial" panose="020B0604020202020204" pitchFamily="34" charset="0"/>
                        <a:cs typeface="Arial" panose="020B0604020202020204" pitchFamily="34" charset="0"/>
                      </a:endParaRPr>
                    </a:p>
                    <a:p>
                      <a:pPr marL="342900" lvl="0" indent="-342900">
                        <a:lnSpc>
                          <a:spcPct val="100000"/>
                        </a:lnSpc>
                        <a:spcAft>
                          <a:spcPts val="600"/>
                        </a:spcAft>
                        <a:buFont typeface="Arial" panose="020B0604020202020204" pitchFamily="34" charset="0"/>
                        <a:buChar char="•"/>
                      </a:pPr>
                      <a:r>
                        <a:rPr lang="en-US" altLang="zh-SG" sz="1800" dirty="0">
                          <a:solidFill>
                            <a:schemeClr val="tx1"/>
                          </a:solidFill>
                          <a:effectLst/>
                          <a:latin typeface="Arial" panose="020B0604020202020204" pitchFamily="34" charset="0"/>
                          <a:cs typeface="Arial" panose="020B0604020202020204" pitchFamily="34" charset="0"/>
                        </a:rPr>
                        <a:t>Deep Convolutional Neural Network (e.g. VGG, </a:t>
                      </a:r>
                      <a:r>
                        <a:rPr lang="en-US" altLang="zh-SG" sz="1800" dirty="0" err="1">
                          <a:solidFill>
                            <a:schemeClr val="tx1"/>
                          </a:solidFill>
                          <a:effectLst/>
                          <a:latin typeface="Arial" panose="020B0604020202020204" pitchFamily="34" charset="0"/>
                          <a:cs typeface="Arial" panose="020B0604020202020204" pitchFamily="34" charset="0"/>
                        </a:rPr>
                        <a:t>ResNet</a:t>
                      </a:r>
                      <a:r>
                        <a:rPr lang="en-US" altLang="zh-SG" sz="1800" dirty="0">
                          <a:solidFill>
                            <a:schemeClr val="tx1"/>
                          </a:solidFill>
                          <a:effectLst/>
                          <a:latin typeface="Arial" panose="020B0604020202020204" pitchFamily="34" charset="0"/>
                          <a:cs typeface="Arial" panose="020B0604020202020204" pitchFamily="34" charset="0"/>
                        </a:rPr>
                        <a:t>)</a:t>
                      </a:r>
                      <a:endParaRPr lang="zh-CN" altLang="zh-SG" sz="1800" dirty="0">
                        <a:solidFill>
                          <a:schemeClr val="tx1"/>
                        </a:solidFill>
                        <a:effectLst/>
                        <a:latin typeface="Arial" panose="020B0604020202020204" pitchFamily="34" charset="0"/>
                        <a:cs typeface="Arial" panose="020B0604020202020204" pitchFamily="34" charset="0"/>
                      </a:endParaRPr>
                    </a:p>
                    <a:p>
                      <a:pPr marL="342900" lvl="0" indent="-342900">
                        <a:lnSpc>
                          <a:spcPct val="100000"/>
                        </a:lnSpc>
                        <a:spcAft>
                          <a:spcPts val="600"/>
                        </a:spcAft>
                        <a:buFont typeface="Arial" panose="020B0604020202020204" pitchFamily="34" charset="0"/>
                        <a:buChar char="•"/>
                      </a:pPr>
                      <a:r>
                        <a:rPr lang="en-US" altLang="zh-SG" sz="1800" dirty="0">
                          <a:solidFill>
                            <a:schemeClr val="tx1"/>
                          </a:solidFill>
                          <a:effectLst/>
                          <a:latin typeface="Arial" panose="020B0604020202020204" pitchFamily="34" charset="0"/>
                          <a:cs typeface="Arial" panose="020B0604020202020204" pitchFamily="34" charset="0"/>
                        </a:rPr>
                        <a:t>Ensemble methods with several models</a:t>
                      </a:r>
                      <a:endParaRPr lang="zh-CN" altLang="zh-SG" sz="1800" dirty="0">
                        <a:solidFill>
                          <a:schemeClr val="tx1"/>
                        </a:solidFill>
                        <a:effectLst/>
                        <a:latin typeface="Arial" panose="020B0604020202020204" pitchFamily="34" charset="0"/>
                        <a:ea typeface="SimSun" panose="02010600030101010101" pitchFamily="2" charset="-122"/>
                        <a:cs typeface="Arial" panose="020B0604020202020204" pitchFamily="34" charset="0"/>
                      </a:endParaRPr>
                    </a:p>
                  </a:txBody>
                  <a:tcPr/>
                </a:tc>
                <a:extLst>
                  <a:ext uri="{0D108BD9-81ED-4DB2-BD59-A6C34878D82A}">
                    <a16:rowId xmlns:a16="http://schemas.microsoft.com/office/drawing/2014/main" val="3771700789"/>
                  </a:ext>
                </a:extLst>
              </a:tr>
              <a:tr h="16301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SG" sz="1800" dirty="0">
                          <a:solidFill>
                            <a:schemeClr val="tx1"/>
                          </a:solidFill>
                          <a:effectLst/>
                          <a:latin typeface="Arial" panose="020B0604020202020204" pitchFamily="34" charset="0"/>
                          <a:cs typeface="Arial" panose="020B0604020202020204" pitchFamily="34" charset="0"/>
                        </a:rPr>
                        <a:t>Model Training Pipeline </a:t>
                      </a:r>
                      <a:endParaRPr lang="zh-CN" altLang="zh-SG" sz="1800" dirty="0">
                        <a:solidFill>
                          <a:schemeClr val="tx1"/>
                        </a:solidFill>
                        <a:effectLst/>
                        <a:latin typeface="Arial" panose="020B0604020202020204" pitchFamily="34" charset="0"/>
                        <a:cs typeface="Arial" panose="020B0604020202020204" pitchFamily="34" charset="0"/>
                      </a:endParaRPr>
                    </a:p>
                    <a:p>
                      <a:pPr algn="l"/>
                      <a:endParaRPr lang="zh-SG" altLang="en-US" dirty="0">
                        <a:solidFill>
                          <a:schemeClr val="tx1"/>
                        </a:solidFill>
                        <a:latin typeface="Arial" panose="020B0604020202020204" pitchFamily="34" charset="0"/>
                        <a:cs typeface="Arial" panose="020B0604020202020204" pitchFamily="34"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ltLang="zh-SG" sz="1800" dirty="0">
                          <a:solidFill>
                            <a:schemeClr val="tx1"/>
                          </a:solidFill>
                          <a:effectLst/>
                          <a:latin typeface="Arial" panose="020B0604020202020204" pitchFamily="34" charset="0"/>
                          <a:cs typeface="Arial" panose="020B0604020202020204" pitchFamily="34" charset="0"/>
                        </a:rPr>
                        <a:t>Deep Learning pipeline can be automated to train and update generative/ predictive models when fresh images are uploaded.</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ltLang="zh-SG" dirty="0">
                          <a:latin typeface="Arial" panose="020B0604020202020204" pitchFamily="34" charset="0"/>
                          <a:cs typeface="Arial" panose="020B0604020202020204" pitchFamily="34" charset="0"/>
                        </a:rPr>
                        <a:t>Images produced by the generator can also act as the data source for the fake images detector.</a:t>
                      </a:r>
                    </a:p>
                  </a:txBody>
                  <a:tcPr/>
                </a:tc>
                <a:extLst>
                  <a:ext uri="{0D108BD9-81ED-4DB2-BD59-A6C34878D82A}">
                    <a16:rowId xmlns:a16="http://schemas.microsoft.com/office/drawing/2014/main" val="2544725352"/>
                  </a:ext>
                </a:extLst>
              </a:tr>
              <a:tr h="7639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SG" sz="1800" dirty="0">
                          <a:solidFill>
                            <a:schemeClr val="tx1"/>
                          </a:solidFill>
                          <a:effectLst/>
                          <a:latin typeface="Arial" panose="020B0604020202020204" pitchFamily="34" charset="0"/>
                          <a:cs typeface="Arial" panose="020B0604020202020204" pitchFamily="34" charset="0"/>
                        </a:rPr>
                        <a:t>Web UI &amp; REST API</a:t>
                      </a:r>
                      <a:endParaRPr lang="zh-CN" altLang="zh-SG" sz="1800" dirty="0">
                        <a:solidFill>
                          <a:schemeClr val="tx1"/>
                        </a:solidFill>
                        <a:effectLst/>
                        <a:latin typeface="Arial" panose="020B0604020202020204" pitchFamily="34" charset="0"/>
                        <a:cs typeface="Arial" panose="020B0604020202020204" pitchFamily="34" charset="0"/>
                      </a:endParaRPr>
                    </a:p>
                    <a:p>
                      <a:pPr algn="l"/>
                      <a:endParaRPr lang="zh-SG" altLang="en-US" dirty="0">
                        <a:solidFill>
                          <a:schemeClr val="tx1"/>
                        </a:solidFill>
                        <a:latin typeface="Arial" panose="020B0604020202020204" pitchFamily="34" charset="0"/>
                        <a:cs typeface="Arial" panose="020B0604020202020204" pitchFamily="34"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ltLang="zh-SG" sz="1800" dirty="0">
                          <a:solidFill>
                            <a:schemeClr val="tx1"/>
                          </a:solidFill>
                          <a:effectLst/>
                          <a:latin typeface="Arial" panose="020B0604020202020204" pitchFamily="34" charset="0"/>
                          <a:cs typeface="Arial" panose="020B0604020202020204" pitchFamily="34" charset="0"/>
                        </a:rPr>
                        <a:t>Expose all functions as REST APIs.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ltLang="zh-SG" sz="1800" dirty="0">
                          <a:solidFill>
                            <a:schemeClr val="tx1"/>
                          </a:solidFill>
                          <a:effectLst/>
                          <a:latin typeface="Arial" panose="020B0604020202020204" pitchFamily="34" charset="0"/>
                          <a:cs typeface="Arial" panose="020B0604020202020204" pitchFamily="34" charset="0"/>
                        </a:rPr>
                        <a:t>User interacts with web UI which triggers REST APIs in the background.</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ltLang="zh-SG" dirty="0">
                          <a:latin typeface="Arial" panose="020B0604020202020204" pitchFamily="34" charset="0"/>
                          <a:cs typeface="Arial" panose="020B0604020202020204" pitchFamily="34" charset="0"/>
                        </a:rPr>
                        <a:t>External system also integrates via REST APIs.</a:t>
                      </a:r>
                    </a:p>
                  </a:txBody>
                  <a:tcPr/>
                </a:tc>
                <a:extLst>
                  <a:ext uri="{0D108BD9-81ED-4DB2-BD59-A6C34878D82A}">
                    <a16:rowId xmlns:a16="http://schemas.microsoft.com/office/drawing/2014/main" val="2884821269"/>
                  </a:ext>
                </a:extLst>
              </a:tr>
            </a:tbl>
          </a:graphicData>
        </a:graphic>
      </p:graphicFrame>
    </p:spTree>
    <p:extLst>
      <p:ext uri="{BB962C8B-B14F-4D97-AF65-F5344CB8AC3E}">
        <p14:creationId xmlns:p14="http://schemas.microsoft.com/office/powerpoint/2010/main" val="1327023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DA5EEB-384D-4466-B3C6-D418E0470454}"/>
              </a:ext>
            </a:extLst>
          </p:cNvPr>
          <p:cNvSpPr txBox="1"/>
          <p:nvPr/>
        </p:nvSpPr>
        <p:spPr>
          <a:xfrm>
            <a:off x="506030" y="177556"/>
            <a:ext cx="4641703" cy="830997"/>
          </a:xfrm>
          <a:prstGeom prst="rect">
            <a:avLst/>
          </a:prstGeom>
          <a:noFill/>
        </p:spPr>
        <p:txBody>
          <a:bodyPr wrap="square" rtlCol="0">
            <a:spAutoFit/>
          </a:bodyPr>
          <a:lstStyle/>
          <a:p>
            <a:r>
              <a:rPr lang="en-US" altLang="zh-SG" sz="2800" b="1" dirty="0">
                <a:latin typeface="Arial" panose="020B0604020202020204" pitchFamily="34" charset="0"/>
                <a:cs typeface="Arial" panose="020B0604020202020204" pitchFamily="34" charset="0"/>
              </a:rPr>
              <a:t>Data Sources</a:t>
            </a:r>
          </a:p>
          <a:p>
            <a:r>
              <a:rPr lang="en-US" altLang="zh-SG" sz="2000" dirty="0">
                <a:latin typeface="Arial" panose="020B0604020202020204" pitchFamily="34" charset="0"/>
                <a:cs typeface="Arial" panose="020B0604020202020204" pitchFamily="34" charset="0"/>
              </a:rPr>
              <a:t>(Facial Photos Dataset</a:t>
            </a:r>
            <a:r>
              <a:rPr lang="en-US" altLang="zh-CN" sz="2000" dirty="0">
                <a:latin typeface="Arial" panose="020B0604020202020204" pitchFamily="34" charset="0"/>
                <a:cs typeface="Arial" panose="020B0604020202020204" pitchFamily="34" charset="0"/>
              </a:rPr>
              <a:t>s</a:t>
            </a:r>
            <a:r>
              <a:rPr lang="en-US" altLang="zh-SG" sz="2000" dirty="0">
                <a:latin typeface="Arial" panose="020B0604020202020204" pitchFamily="34" charset="0"/>
                <a:cs typeface="Arial" panose="020B0604020202020204" pitchFamily="34" charset="0"/>
              </a:rPr>
              <a:t> )</a:t>
            </a:r>
            <a:endParaRPr lang="zh-SG" altLang="en-US" sz="2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7AA3ECF-B4C4-4AFD-B0C5-B991B1AD7572}"/>
              </a:ext>
            </a:extLst>
          </p:cNvPr>
          <p:cNvPicPr>
            <a:picLocks noChangeAspect="1"/>
          </p:cNvPicPr>
          <p:nvPr/>
        </p:nvPicPr>
        <p:blipFill>
          <a:blip r:embed="rId2"/>
          <a:stretch>
            <a:fillRect/>
          </a:stretch>
        </p:blipFill>
        <p:spPr>
          <a:xfrm>
            <a:off x="679380" y="1285161"/>
            <a:ext cx="1638442" cy="1798476"/>
          </a:xfrm>
          <a:prstGeom prst="rect">
            <a:avLst/>
          </a:prstGeom>
        </p:spPr>
      </p:pic>
      <p:sp>
        <p:nvSpPr>
          <p:cNvPr id="8" name="TextBox 7">
            <a:extLst>
              <a:ext uri="{FF2B5EF4-FFF2-40B4-BE49-F238E27FC236}">
                <a16:creationId xmlns:a16="http://schemas.microsoft.com/office/drawing/2014/main" id="{87CBB517-85AA-43B0-836D-D29025FEF3D1}"/>
              </a:ext>
            </a:extLst>
          </p:cNvPr>
          <p:cNvSpPr txBox="1"/>
          <p:nvPr/>
        </p:nvSpPr>
        <p:spPr>
          <a:xfrm>
            <a:off x="679380" y="3090333"/>
            <a:ext cx="1627369" cy="523220"/>
          </a:xfrm>
          <a:prstGeom prst="rect">
            <a:avLst/>
          </a:prstGeom>
          <a:noFill/>
        </p:spPr>
        <p:txBody>
          <a:bodyPr wrap="none" rtlCol="0">
            <a:spAutoFit/>
          </a:bodyPr>
          <a:lstStyle/>
          <a:p>
            <a:r>
              <a:rPr lang="en-US" altLang="zh-SG" sz="1400" kern="1200" dirty="0">
                <a:solidFill>
                  <a:schemeClr val="tx1"/>
                </a:solidFill>
                <a:effectLst/>
                <a:latin typeface="Arial" panose="020B0604020202020204" pitchFamily="34" charset="0"/>
                <a:cs typeface="Arial" panose="020B0604020202020204" pitchFamily="34" charset="0"/>
              </a:rPr>
              <a:t>Real human faces</a:t>
            </a:r>
          </a:p>
          <a:p>
            <a:r>
              <a:rPr lang="en-US" altLang="zh-SG" sz="1400" kern="1200" dirty="0">
                <a:solidFill>
                  <a:schemeClr val="tx1"/>
                </a:solidFill>
                <a:effectLst/>
                <a:latin typeface="Arial" panose="020B0604020202020204" pitchFamily="34" charset="0"/>
                <a:cs typeface="Arial" panose="020B0604020202020204" pitchFamily="34" charset="0"/>
              </a:rPr>
              <a:t>256x256,</a:t>
            </a:r>
            <a:r>
              <a:rPr lang="zh-CN" altLang="en-US" sz="1400" kern="1200" dirty="0">
                <a:solidFill>
                  <a:schemeClr val="tx1"/>
                </a:solidFill>
                <a:effectLst/>
                <a:latin typeface="Arial" panose="020B0604020202020204" pitchFamily="34" charset="0"/>
                <a:cs typeface="Arial" panose="020B0604020202020204" pitchFamily="34" charset="0"/>
              </a:rPr>
              <a:t> </a:t>
            </a:r>
            <a:r>
              <a:rPr lang="en-US" altLang="zh-CN" sz="1400" kern="1200" dirty="0">
                <a:solidFill>
                  <a:schemeClr val="tx1"/>
                </a:solidFill>
                <a:effectLst/>
                <a:latin typeface="Arial" panose="020B0604020202020204" pitchFamily="34" charset="0"/>
                <a:cs typeface="Arial" panose="020B0604020202020204" pitchFamily="34" charset="0"/>
              </a:rPr>
              <a:t>10000+</a:t>
            </a:r>
            <a:endParaRPr lang="zh-SG" altLang="en-US" sz="1400" dirty="0"/>
          </a:p>
        </p:txBody>
      </p:sp>
      <p:pic>
        <p:nvPicPr>
          <p:cNvPr id="10" name="Picture 9">
            <a:extLst>
              <a:ext uri="{FF2B5EF4-FFF2-40B4-BE49-F238E27FC236}">
                <a16:creationId xmlns:a16="http://schemas.microsoft.com/office/drawing/2014/main" id="{02303C83-9E33-4180-A52D-1703646F7711}"/>
              </a:ext>
            </a:extLst>
          </p:cNvPr>
          <p:cNvPicPr>
            <a:picLocks noChangeAspect="1"/>
          </p:cNvPicPr>
          <p:nvPr/>
        </p:nvPicPr>
        <p:blipFill>
          <a:blip r:embed="rId3"/>
          <a:stretch>
            <a:fillRect/>
          </a:stretch>
        </p:blipFill>
        <p:spPr>
          <a:xfrm>
            <a:off x="3182114" y="1293628"/>
            <a:ext cx="1768529" cy="1790009"/>
          </a:xfrm>
          <a:prstGeom prst="rect">
            <a:avLst/>
          </a:prstGeom>
        </p:spPr>
      </p:pic>
      <p:sp>
        <p:nvSpPr>
          <p:cNvPr id="12" name="TextBox 11">
            <a:extLst>
              <a:ext uri="{FF2B5EF4-FFF2-40B4-BE49-F238E27FC236}">
                <a16:creationId xmlns:a16="http://schemas.microsoft.com/office/drawing/2014/main" id="{D6604E90-3913-4A5C-B8AA-B232B6BA4744}"/>
              </a:ext>
            </a:extLst>
          </p:cNvPr>
          <p:cNvSpPr txBox="1"/>
          <p:nvPr/>
        </p:nvSpPr>
        <p:spPr>
          <a:xfrm>
            <a:off x="3182114" y="3098794"/>
            <a:ext cx="1809298" cy="523220"/>
          </a:xfrm>
          <a:prstGeom prst="rect">
            <a:avLst/>
          </a:prstGeom>
          <a:noFill/>
        </p:spPr>
        <p:txBody>
          <a:bodyPr wrap="square" rtlCol="0">
            <a:spAutoFit/>
          </a:bodyPr>
          <a:lstStyle/>
          <a:p>
            <a:r>
              <a:rPr lang="en-US" altLang="zh-SG" sz="1400" kern="1200" dirty="0">
                <a:solidFill>
                  <a:schemeClr val="tx1"/>
                </a:solidFill>
                <a:effectLst/>
                <a:latin typeface="Arial" panose="020B0604020202020204" pitchFamily="34" charset="0"/>
                <a:cs typeface="Arial" panose="020B0604020202020204" pitchFamily="34" charset="0"/>
              </a:rPr>
              <a:t>Virtual human faces</a:t>
            </a:r>
          </a:p>
          <a:p>
            <a:r>
              <a:rPr lang="en-US" altLang="zh-SG" sz="1400" kern="1200" dirty="0">
                <a:solidFill>
                  <a:schemeClr val="tx1"/>
                </a:solidFill>
                <a:effectLst/>
                <a:latin typeface="Arial" panose="020B0604020202020204" pitchFamily="34" charset="0"/>
                <a:cs typeface="Arial" panose="020B0604020202020204" pitchFamily="34" charset="0"/>
              </a:rPr>
              <a:t>256x256,</a:t>
            </a:r>
            <a:r>
              <a:rPr lang="zh-CN" altLang="en-US" sz="1400" kern="1200" dirty="0">
                <a:solidFill>
                  <a:schemeClr val="tx1"/>
                </a:solidFill>
                <a:effectLst/>
                <a:latin typeface="Arial" panose="020B0604020202020204" pitchFamily="34" charset="0"/>
                <a:cs typeface="Arial" panose="020B0604020202020204" pitchFamily="34" charset="0"/>
              </a:rPr>
              <a:t> </a:t>
            </a:r>
            <a:r>
              <a:rPr lang="en-US" altLang="zh-CN" sz="1400" kern="1200" dirty="0">
                <a:solidFill>
                  <a:schemeClr val="tx1"/>
                </a:solidFill>
                <a:effectLst/>
                <a:latin typeface="Arial" panose="020B0604020202020204" pitchFamily="34" charset="0"/>
                <a:cs typeface="Arial" panose="020B0604020202020204" pitchFamily="34" charset="0"/>
              </a:rPr>
              <a:t>10000+</a:t>
            </a:r>
            <a:endParaRPr lang="zh-SG" altLang="en-US" sz="1400" dirty="0"/>
          </a:p>
        </p:txBody>
      </p:sp>
      <p:pic>
        <p:nvPicPr>
          <p:cNvPr id="14" name="Picture 13">
            <a:extLst>
              <a:ext uri="{FF2B5EF4-FFF2-40B4-BE49-F238E27FC236}">
                <a16:creationId xmlns:a16="http://schemas.microsoft.com/office/drawing/2014/main" id="{E40BA170-876E-4E5B-A944-F174237BE54B}"/>
              </a:ext>
            </a:extLst>
          </p:cNvPr>
          <p:cNvPicPr>
            <a:picLocks noChangeAspect="1"/>
          </p:cNvPicPr>
          <p:nvPr/>
        </p:nvPicPr>
        <p:blipFill>
          <a:blip r:embed="rId4"/>
          <a:stretch>
            <a:fillRect/>
          </a:stretch>
        </p:blipFill>
        <p:spPr>
          <a:xfrm>
            <a:off x="679380" y="3925529"/>
            <a:ext cx="1638442" cy="1586837"/>
          </a:xfrm>
          <a:prstGeom prst="rect">
            <a:avLst/>
          </a:prstGeom>
        </p:spPr>
      </p:pic>
      <p:sp>
        <p:nvSpPr>
          <p:cNvPr id="16" name="TextBox 15">
            <a:extLst>
              <a:ext uri="{FF2B5EF4-FFF2-40B4-BE49-F238E27FC236}">
                <a16:creationId xmlns:a16="http://schemas.microsoft.com/office/drawing/2014/main" id="{7A783DED-B1A0-47AA-B405-EC13AA7134C9}"/>
              </a:ext>
            </a:extLst>
          </p:cNvPr>
          <p:cNvSpPr txBox="1"/>
          <p:nvPr/>
        </p:nvSpPr>
        <p:spPr>
          <a:xfrm>
            <a:off x="687846" y="5503339"/>
            <a:ext cx="1627369" cy="523220"/>
          </a:xfrm>
          <a:prstGeom prst="rect">
            <a:avLst/>
          </a:prstGeom>
          <a:noFill/>
        </p:spPr>
        <p:txBody>
          <a:bodyPr wrap="none" rtlCol="0">
            <a:spAutoFit/>
          </a:bodyPr>
          <a:lstStyle/>
          <a:p>
            <a:r>
              <a:rPr lang="en-US" altLang="zh-SG" sz="1400" kern="1200" dirty="0">
                <a:solidFill>
                  <a:schemeClr val="tx1"/>
                </a:solidFill>
                <a:effectLst/>
                <a:latin typeface="Arial" panose="020B0604020202020204" pitchFamily="34" charset="0"/>
                <a:cs typeface="Arial" panose="020B0604020202020204" pitchFamily="34" charset="0"/>
              </a:rPr>
              <a:t>Cartoon faces</a:t>
            </a:r>
          </a:p>
          <a:p>
            <a:r>
              <a:rPr lang="en-US" altLang="zh-SG" sz="1400" kern="1200" dirty="0">
                <a:solidFill>
                  <a:schemeClr val="tx1"/>
                </a:solidFill>
                <a:effectLst/>
                <a:latin typeface="Arial" panose="020B0604020202020204" pitchFamily="34" charset="0"/>
                <a:cs typeface="Arial" panose="020B0604020202020204" pitchFamily="34" charset="0"/>
              </a:rPr>
              <a:t>256x256,</a:t>
            </a:r>
            <a:r>
              <a:rPr lang="zh-CN" altLang="en-US" sz="1400" kern="1200" dirty="0">
                <a:solidFill>
                  <a:schemeClr val="tx1"/>
                </a:solidFill>
                <a:effectLst/>
                <a:latin typeface="Arial" panose="020B0604020202020204" pitchFamily="34" charset="0"/>
                <a:cs typeface="Arial" panose="020B0604020202020204" pitchFamily="34" charset="0"/>
              </a:rPr>
              <a:t> </a:t>
            </a:r>
            <a:r>
              <a:rPr lang="en-US" altLang="zh-CN" sz="1400" kern="1200" dirty="0">
                <a:solidFill>
                  <a:schemeClr val="tx1"/>
                </a:solidFill>
                <a:effectLst/>
                <a:latin typeface="Arial" panose="020B0604020202020204" pitchFamily="34" charset="0"/>
                <a:cs typeface="Arial" panose="020B0604020202020204" pitchFamily="34" charset="0"/>
              </a:rPr>
              <a:t>10000+</a:t>
            </a:r>
            <a:endParaRPr lang="zh-SG" altLang="en-US" sz="1400" dirty="0"/>
          </a:p>
        </p:txBody>
      </p:sp>
      <p:pic>
        <p:nvPicPr>
          <p:cNvPr id="18" name="Picture 17">
            <a:extLst>
              <a:ext uri="{FF2B5EF4-FFF2-40B4-BE49-F238E27FC236}">
                <a16:creationId xmlns:a16="http://schemas.microsoft.com/office/drawing/2014/main" id="{5E378C9A-1E98-4990-B38F-EE1B3908B468}"/>
              </a:ext>
            </a:extLst>
          </p:cNvPr>
          <p:cNvPicPr>
            <a:picLocks noChangeAspect="1"/>
          </p:cNvPicPr>
          <p:nvPr/>
        </p:nvPicPr>
        <p:blipFill>
          <a:blip r:embed="rId5"/>
          <a:stretch>
            <a:fillRect/>
          </a:stretch>
        </p:blipFill>
        <p:spPr>
          <a:xfrm>
            <a:off x="3255280" y="3891883"/>
            <a:ext cx="1452188" cy="1606676"/>
          </a:xfrm>
          <a:prstGeom prst="rect">
            <a:avLst/>
          </a:prstGeom>
        </p:spPr>
      </p:pic>
      <p:sp>
        <p:nvSpPr>
          <p:cNvPr id="20" name="TextBox 19">
            <a:extLst>
              <a:ext uri="{FF2B5EF4-FFF2-40B4-BE49-F238E27FC236}">
                <a16:creationId xmlns:a16="http://schemas.microsoft.com/office/drawing/2014/main" id="{CD17D614-9572-4FAC-8AB0-C9B51FA01464}"/>
              </a:ext>
            </a:extLst>
          </p:cNvPr>
          <p:cNvSpPr txBox="1"/>
          <p:nvPr/>
        </p:nvSpPr>
        <p:spPr>
          <a:xfrm>
            <a:off x="3109314" y="5503338"/>
            <a:ext cx="2113079" cy="523220"/>
          </a:xfrm>
          <a:prstGeom prst="rect">
            <a:avLst/>
          </a:prstGeom>
          <a:noFill/>
        </p:spPr>
        <p:txBody>
          <a:bodyPr wrap="none" rtlCol="0">
            <a:spAutoFit/>
          </a:bodyPr>
          <a:lstStyle/>
          <a:p>
            <a:r>
              <a:rPr lang="en-US" altLang="zh-SG" sz="1400" kern="1200" dirty="0">
                <a:solidFill>
                  <a:schemeClr val="tx1"/>
                </a:solidFill>
                <a:effectLst/>
                <a:latin typeface="Arial" panose="020B0604020202020204" pitchFamily="34" charset="0"/>
                <a:cs typeface="Arial" panose="020B0604020202020204" pitchFamily="34" charset="0"/>
              </a:rPr>
              <a:t>Realtime faces</a:t>
            </a:r>
          </a:p>
          <a:p>
            <a:r>
              <a:rPr lang="en-US" altLang="zh-SG" sz="1400" kern="1200" dirty="0">
                <a:solidFill>
                  <a:schemeClr val="tx1"/>
                </a:solidFill>
                <a:effectLst/>
                <a:latin typeface="Arial" panose="020B0604020202020204" pitchFamily="34" charset="0"/>
                <a:cs typeface="Arial" panose="020B0604020202020204" pitchFamily="34" charset="0"/>
              </a:rPr>
              <a:t>256x256, (user uploads)</a:t>
            </a:r>
            <a:endParaRPr lang="en-US" altLang="zh-SG" sz="14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id="{B486C289-6F54-4AE0-A66B-6A578DCA45E7}"/>
                  </a:ext>
                </a:extLst>
              </p:cNvPr>
              <p:cNvGraphicFramePr>
                <a:graphicFrameLocks noGrp="1"/>
              </p:cNvGraphicFramePr>
              <p:nvPr>
                <p:extLst>
                  <p:ext uri="{D42A27DB-BD31-4B8C-83A1-F6EECF244321}">
                    <p14:modId xmlns:p14="http://schemas.microsoft.com/office/powerpoint/2010/main" val="705665898"/>
                  </p:ext>
                </p:extLst>
              </p:nvPr>
            </p:nvGraphicFramePr>
            <p:xfrm>
              <a:off x="5443549" y="1261536"/>
              <a:ext cx="6299718" cy="5070023"/>
            </p:xfrm>
            <a:graphic>
              <a:graphicData uri="http://schemas.openxmlformats.org/drawingml/2006/table">
                <a:tbl>
                  <a:tblPr firstRow="1" bandRow="1">
                    <a:tableStyleId>{69012ECD-51FC-41F1-AA8D-1B2483CD663E}</a:tableStyleId>
                  </a:tblPr>
                  <a:tblGrid>
                    <a:gridCol w="6299718">
                      <a:extLst>
                        <a:ext uri="{9D8B030D-6E8A-4147-A177-3AD203B41FA5}">
                          <a16:colId xmlns:a16="http://schemas.microsoft.com/office/drawing/2014/main" val="731824158"/>
                        </a:ext>
                      </a:extLst>
                    </a:gridCol>
                  </a:tblGrid>
                  <a:tr h="376103">
                    <a:tc>
                      <a:txBody>
                        <a:bodyPr/>
                        <a:lstStyle/>
                        <a:p>
                          <a:pPr algn="l"/>
                          <a:r>
                            <a:rPr lang="en-US" altLang="zh-SG" sz="1800" dirty="0">
                              <a:latin typeface="Arial" panose="020B0604020202020204" pitchFamily="34" charset="0"/>
                              <a:cs typeface="Arial" panose="020B0604020202020204" pitchFamily="34" charset="0"/>
                            </a:rPr>
                            <a:t> Requirements on Photos</a:t>
                          </a:r>
                          <a:endParaRPr lang="zh-SG" alt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76198045"/>
                      </a:ext>
                    </a:extLst>
                  </a:tr>
                  <a:tr h="4575917">
                    <a:tc>
                      <a:txBody>
                        <a:bodyPr/>
                        <a:lstStyle/>
                        <a:p>
                          <a:pPr marL="285750" lvl="0" indent="-285750">
                            <a:spcBef>
                              <a:spcPts val="600"/>
                            </a:spcBef>
                            <a:spcAft>
                              <a:spcPts val="600"/>
                            </a:spcAft>
                            <a:buFont typeface="Arial" panose="020B0604020202020204" pitchFamily="34" charset="0"/>
                            <a:buChar char="•"/>
                          </a:pPr>
                          <a:r>
                            <a:rPr lang="en-US" altLang="zh-SG" sz="1600" kern="1200" dirty="0">
                              <a:solidFill>
                                <a:schemeClr val="dk1"/>
                              </a:solidFill>
                              <a:effectLst/>
                              <a:latin typeface="Arial" panose="020B0604020202020204" pitchFamily="34" charset="0"/>
                              <a:cs typeface="Arial" panose="020B0604020202020204" pitchFamily="34" charset="0"/>
                            </a:rPr>
                            <a:t>The dataset can come from Kaggle and GitHub, or any website that provides batch image downloads.</a:t>
                          </a:r>
                          <a:endParaRPr lang="zh-CN" altLang="zh-SG" sz="1600" kern="1200" dirty="0">
                            <a:solidFill>
                              <a:schemeClr val="dk1"/>
                            </a:solidFill>
                            <a:effectLst/>
                            <a:latin typeface="Arial" panose="020B0604020202020204" pitchFamily="34" charset="0"/>
                            <a:cs typeface="Arial" panose="020B0604020202020204" pitchFamily="34" charset="0"/>
                          </a:endParaRPr>
                        </a:p>
                        <a:p>
                          <a:pPr marL="285750" lvl="0" indent="-285750">
                            <a:spcAft>
                              <a:spcPts val="600"/>
                            </a:spcAft>
                            <a:buFont typeface="Arial" panose="020B0604020202020204" pitchFamily="34" charset="0"/>
                            <a:buChar char="•"/>
                          </a:pPr>
                          <a:r>
                            <a:rPr lang="en-US" altLang="zh-SG" sz="1600" kern="1200" dirty="0">
                              <a:solidFill>
                                <a:schemeClr val="dk1"/>
                              </a:solidFill>
                              <a:effectLst/>
                              <a:latin typeface="Arial" panose="020B0604020202020204" pitchFamily="34" charset="0"/>
                              <a:cs typeface="Arial" panose="020B0604020202020204" pitchFamily="34" charset="0"/>
                            </a:rPr>
                            <a:t>To collect 10000+ colorful photos for each category of faces (real, virtual and cartoon). The number of real / virtual images should be more or less the same, so that they are balanced for training a classifier.</a:t>
                          </a:r>
                          <a:endParaRPr lang="zh-CN" altLang="zh-SG" sz="1600" kern="1200" dirty="0">
                            <a:solidFill>
                              <a:schemeClr val="dk1"/>
                            </a:solidFill>
                            <a:effectLst/>
                            <a:latin typeface="Arial" panose="020B0604020202020204" pitchFamily="34" charset="0"/>
                            <a:cs typeface="Arial" panose="020B0604020202020204" pitchFamily="34" charset="0"/>
                          </a:endParaRPr>
                        </a:p>
                        <a:p>
                          <a:pPr marL="285750" lvl="0" indent="-285750">
                            <a:spcAft>
                              <a:spcPts val="600"/>
                            </a:spcAft>
                            <a:buFont typeface="Arial" panose="020B0604020202020204" pitchFamily="34" charset="0"/>
                            <a:buChar char="•"/>
                          </a:pPr>
                          <a:r>
                            <a:rPr lang="en-US" altLang="zh-SG" sz="1600" kern="1200" dirty="0">
                              <a:solidFill>
                                <a:schemeClr val="dk1"/>
                              </a:solidFill>
                              <a:effectLst/>
                              <a:latin typeface="Arial" panose="020B0604020202020204" pitchFamily="34" charset="0"/>
                              <a:cs typeface="Arial" panose="020B0604020202020204" pitchFamily="34" charset="0"/>
                            </a:rPr>
                            <a:t>Human face images from the real wild world produced by a real camera with a real person as a subject in the age span of 0-116 years.</a:t>
                          </a:r>
                          <a:endParaRPr lang="zh-CN" altLang="zh-SG" sz="1600" kern="1200" dirty="0">
                            <a:solidFill>
                              <a:schemeClr val="dk1"/>
                            </a:solidFill>
                            <a:effectLst/>
                            <a:latin typeface="Arial" panose="020B0604020202020204" pitchFamily="34" charset="0"/>
                            <a:cs typeface="Arial" panose="020B0604020202020204" pitchFamily="34" charset="0"/>
                          </a:endParaRPr>
                        </a:p>
                        <a:p>
                          <a:pPr marL="285750" lvl="0" indent="-285750">
                            <a:spcAft>
                              <a:spcPts val="600"/>
                            </a:spcAft>
                            <a:buFont typeface="Arial" panose="020B0604020202020204" pitchFamily="34" charset="0"/>
                            <a:buChar char="•"/>
                          </a:pPr>
                          <a:r>
                            <a:rPr lang="en-US" altLang="zh-SG" sz="1600" kern="1200" dirty="0">
                              <a:solidFill>
                                <a:schemeClr val="dk1"/>
                              </a:solidFill>
                              <a:effectLst/>
                              <a:latin typeface="Arial" panose="020B0604020202020204" pitchFamily="34" charset="0"/>
                              <a:cs typeface="Arial" panose="020B0604020202020204" pitchFamily="34" charset="0"/>
                            </a:rPr>
                            <a:t>All facial images are unobstructed and clear without such phenomenon of motion blur (e.g. trailing shake), reflection and shadow.</a:t>
                          </a:r>
                          <a:endParaRPr lang="zh-CN" altLang="zh-SG" sz="1600" kern="1200" dirty="0">
                            <a:solidFill>
                              <a:schemeClr val="dk1"/>
                            </a:solidFill>
                            <a:effectLst/>
                            <a:latin typeface="Arial" panose="020B0604020202020204" pitchFamily="34" charset="0"/>
                            <a:cs typeface="Arial" panose="020B0604020202020204" pitchFamily="34" charset="0"/>
                          </a:endParaRPr>
                        </a:p>
                        <a:p>
                          <a:pPr marL="285750" lvl="0" indent="-285750">
                            <a:spcAft>
                              <a:spcPts val="600"/>
                            </a:spcAft>
                            <a:buFont typeface="Arial" panose="020B0604020202020204" pitchFamily="34" charset="0"/>
                            <a:buChar char="•"/>
                          </a:pPr>
                          <a:r>
                            <a:rPr lang="en-US" altLang="zh-SG" sz="1600" kern="1200" dirty="0">
                              <a:solidFill>
                                <a:schemeClr val="dk1"/>
                              </a:solidFill>
                              <a:effectLst/>
                              <a:latin typeface="Arial" panose="020B0604020202020204" pitchFamily="34" charset="0"/>
                              <a:cs typeface="Arial" panose="020B0604020202020204" pitchFamily="34" charset="0"/>
                            </a:rPr>
                            <a:t>The face in the photo is vertical, and angles of profile, pitch and deflection are less than 30</a:t>
                          </a:r>
                          <a14:m>
                            <m:oMath xmlns:m="http://schemas.openxmlformats.org/officeDocument/2006/math">
                              <m:r>
                                <a:rPr lang="en-US" altLang="zh-SG" sz="1600" kern="1200">
                                  <a:solidFill>
                                    <a:schemeClr val="dk1"/>
                                  </a:solidFill>
                                  <a:effectLst/>
                                  <a:latin typeface="Cambria Math" panose="02040503050406030204" pitchFamily="18" charset="0"/>
                                </a:rPr>
                                <m:t>°</m:t>
                              </m:r>
                            </m:oMath>
                          </a14:m>
                          <a:r>
                            <a:rPr lang="en-US" altLang="zh-SG" sz="1600" kern="1200" dirty="0">
                              <a:solidFill>
                                <a:schemeClr val="dk1"/>
                              </a:solidFill>
                              <a:effectLst/>
                              <a:latin typeface="Arial" panose="020B0604020202020204" pitchFamily="34" charset="0"/>
                              <a:cs typeface="Arial" panose="020B0604020202020204" pitchFamily="34" charset="0"/>
                            </a:rPr>
                            <a:t>, 15</a:t>
                          </a:r>
                          <a14:m>
                            <m:oMath xmlns:m="http://schemas.openxmlformats.org/officeDocument/2006/math">
                              <m:r>
                                <a:rPr lang="en-US" altLang="zh-SG" sz="1600" kern="1200">
                                  <a:solidFill>
                                    <a:schemeClr val="dk1"/>
                                  </a:solidFill>
                                  <a:effectLst/>
                                  <a:latin typeface="Cambria Math" panose="02040503050406030204" pitchFamily="18" charset="0"/>
                                </a:rPr>
                                <m:t>°</m:t>
                              </m:r>
                            </m:oMath>
                          </a14:m>
                          <a:r>
                            <a:rPr lang="en-US" altLang="zh-SG" sz="1600" kern="1200" dirty="0">
                              <a:solidFill>
                                <a:schemeClr val="dk1"/>
                              </a:solidFill>
                              <a:effectLst/>
                              <a:latin typeface="Arial" panose="020B0604020202020204" pitchFamily="34" charset="0"/>
                              <a:cs typeface="Arial" panose="020B0604020202020204" pitchFamily="34" charset="0"/>
                            </a:rPr>
                            <a:t> and 15</a:t>
                          </a:r>
                          <a14:m>
                            <m:oMath xmlns:m="http://schemas.openxmlformats.org/officeDocument/2006/math">
                              <m:r>
                                <a:rPr lang="en-US" altLang="zh-SG" sz="1600" kern="1200">
                                  <a:solidFill>
                                    <a:schemeClr val="dk1"/>
                                  </a:solidFill>
                                  <a:effectLst/>
                                  <a:latin typeface="Cambria Math" panose="02040503050406030204" pitchFamily="18" charset="0"/>
                                </a:rPr>
                                <m:t>°</m:t>
                              </m:r>
                            </m:oMath>
                          </a14:m>
                          <a:r>
                            <a:rPr lang="en-US" altLang="zh-SG" sz="1600" kern="1200" dirty="0">
                              <a:solidFill>
                                <a:schemeClr val="dk1"/>
                              </a:solidFill>
                              <a:effectLst/>
                              <a:latin typeface="Arial" panose="020B0604020202020204" pitchFamily="34" charset="0"/>
                              <a:cs typeface="Arial" panose="020B0604020202020204" pitchFamily="34" charset="0"/>
                            </a:rPr>
                            <a:t> respectively.</a:t>
                          </a:r>
                          <a:endParaRPr lang="zh-CN" altLang="zh-SG" sz="1600" kern="1200" dirty="0">
                            <a:solidFill>
                              <a:schemeClr val="dk1"/>
                            </a:solidFill>
                            <a:effectLst/>
                            <a:latin typeface="Arial" panose="020B0604020202020204" pitchFamily="34" charset="0"/>
                            <a:cs typeface="Arial" panose="020B0604020202020204" pitchFamily="34" charset="0"/>
                          </a:endParaRPr>
                        </a:p>
                        <a:p>
                          <a:pPr marL="285750" lvl="0" indent="-285750">
                            <a:spcAft>
                              <a:spcPts val="600"/>
                            </a:spcAft>
                            <a:buFont typeface="Arial" panose="020B0604020202020204" pitchFamily="34" charset="0"/>
                            <a:buChar char="•"/>
                          </a:pPr>
                          <a:r>
                            <a:rPr lang="en-US" altLang="zh-SG" sz="1600" kern="1200" dirty="0">
                              <a:solidFill>
                                <a:schemeClr val="dk1"/>
                              </a:solidFill>
                              <a:effectLst/>
                              <a:latin typeface="Arial" panose="020B0604020202020204" pitchFamily="34" charset="0"/>
                              <a:cs typeface="Arial" panose="020B0604020202020204" pitchFamily="34" charset="0"/>
                            </a:rPr>
                            <a:t>All photos are resized to 256x256 for ease of storage and transfer.</a:t>
                          </a:r>
                          <a:endParaRPr lang="zh-CN" altLang="zh-SG" sz="1600" kern="1200" dirty="0">
                            <a:solidFill>
                              <a:schemeClr val="dk1"/>
                            </a:solidFill>
                            <a:effectLst/>
                            <a:latin typeface="Arial" panose="020B0604020202020204" pitchFamily="34" charset="0"/>
                            <a:cs typeface="Arial" panose="020B0604020202020204" pitchFamily="34" charset="0"/>
                          </a:endParaRPr>
                        </a:p>
                        <a:p>
                          <a:pPr marL="285750" lvl="0" indent="-285750">
                            <a:spcAft>
                              <a:spcPts val="600"/>
                            </a:spcAft>
                            <a:buFont typeface="Arial" panose="020B0604020202020204" pitchFamily="34" charset="0"/>
                            <a:buChar char="•"/>
                          </a:pPr>
                          <a:r>
                            <a:rPr lang="en-US" altLang="zh-SG" sz="1600" kern="1200" dirty="0">
                              <a:solidFill>
                                <a:schemeClr val="dk1"/>
                              </a:solidFill>
                              <a:effectLst/>
                              <a:latin typeface="Arial" panose="020B0604020202020204" pitchFamily="34" charset="0"/>
                              <a:cs typeface="Arial" panose="020B0604020202020204" pitchFamily="34" charset="0"/>
                            </a:rPr>
                            <a:t>The picture format is .jpg, .jpeg, .png.</a:t>
                          </a:r>
                        </a:p>
                      </a:txBody>
                      <a:tcPr/>
                    </a:tc>
                    <a:extLst>
                      <a:ext uri="{0D108BD9-81ED-4DB2-BD59-A6C34878D82A}">
                        <a16:rowId xmlns:a16="http://schemas.microsoft.com/office/drawing/2014/main" val="4063898008"/>
                      </a:ext>
                    </a:extLst>
                  </a:tr>
                </a:tbl>
              </a:graphicData>
            </a:graphic>
          </p:graphicFrame>
        </mc:Choice>
        <mc:Fallback xmlns="">
          <p:graphicFrame>
            <p:nvGraphicFramePr>
              <p:cNvPr id="21" name="Table 20">
                <a:extLst>
                  <a:ext uri="{FF2B5EF4-FFF2-40B4-BE49-F238E27FC236}">
                    <a16:creationId xmlns:a16="http://schemas.microsoft.com/office/drawing/2014/main" id="{B486C289-6F54-4AE0-A66B-6A578DCA45E7}"/>
                  </a:ext>
                </a:extLst>
              </p:cNvPr>
              <p:cNvGraphicFramePr>
                <a:graphicFrameLocks noGrp="1"/>
              </p:cNvGraphicFramePr>
              <p:nvPr>
                <p:extLst>
                  <p:ext uri="{D42A27DB-BD31-4B8C-83A1-F6EECF244321}">
                    <p14:modId xmlns:p14="http://schemas.microsoft.com/office/powerpoint/2010/main" val="705665898"/>
                  </p:ext>
                </p:extLst>
              </p:nvPr>
            </p:nvGraphicFramePr>
            <p:xfrm>
              <a:off x="5443549" y="1261536"/>
              <a:ext cx="6299718" cy="5070023"/>
            </p:xfrm>
            <a:graphic>
              <a:graphicData uri="http://schemas.openxmlformats.org/drawingml/2006/table">
                <a:tbl>
                  <a:tblPr firstRow="1" bandRow="1">
                    <a:tableStyleId>{69012ECD-51FC-41F1-AA8D-1B2483CD663E}</a:tableStyleId>
                  </a:tblPr>
                  <a:tblGrid>
                    <a:gridCol w="6299718">
                      <a:extLst>
                        <a:ext uri="{9D8B030D-6E8A-4147-A177-3AD203B41FA5}">
                          <a16:colId xmlns:a16="http://schemas.microsoft.com/office/drawing/2014/main" val="731824158"/>
                        </a:ext>
                      </a:extLst>
                    </a:gridCol>
                  </a:tblGrid>
                  <a:tr h="376103">
                    <a:tc>
                      <a:txBody>
                        <a:bodyPr/>
                        <a:lstStyle/>
                        <a:p>
                          <a:pPr algn="l"/>
                          <a:r>
                            <a:rPr lang="en-US" altLang="zh-SG" sz="1800" dirty="0">
                              <a:latin typeface="Arial" panose="020B0604020202020204" pitchFamily="34" charset="0"/>
                              <a:cs typeface="Arial" panose="020B0604020202020204" pitchFamily="34" charset="0"/>
                            </a:rPr>
                            <a:t> Requirements on Photos</a:t>
                          </a:r>
                          <a:endParaRPr lang="zh-SG" alt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76198045"/>
                      </a:ext>
                    </a:extLst>
                  </a:tr>
                  <a:tr h="4693920">
                    <a:tc>
                      <a:txBody>
                        <a:bodyPr/>
                        <a:lstStyle/>
                        <a:p>
                          <a:endParaRPr lang="en-US"/>
                        </a:p>
                      </a:txBody>
                      <a:tcPr>
                        <a:blipFill>
                          <a:blip r:embed="rId6"/>
                          <a:stretch>
                            <a:fillRect t="-8690" r="-97" b="-1686"/>
                          </a:stretch>
                        </a:blipFill>
                      </a:tcPr>
                    </a:tc>
                    <a:extLst>
                      <a:ext uri="{0D108BD9-81ED-4DB2-BD59-A6C34878D82A}">
                        <a16:rowId xmlns:a16="http://schemas.microsoft.com/office/drawing/2014/main" val="4063898008"/>
                      </a:ext>
                    </a:extLst>
                  </a:tr>
                </a:tbl>
              </a:graphicData>
            </a:graphic>
          </p:graphicFrame>
        </mc:Fallback>
      </mc:AlternateContent>
      <p:sp>
        <p:nvSpPr>
          <p:cNvPr id="23" name="TextBox 22">
            <a:extLst>
              <a:ext uri="{FF2B5EF4-FFF2-40B4-BE49-F238E27FC236}">
                <a16:creationId xmlns:a16="http://schemas.microsoft.com/office/drawing/2014/main" id="{E83DB506-FB82-4D85-8C7E-6B8FD8F0858D}"/>
              </a:ext>
            </a:extLst>
          </p:cNvPr>
          <p:cNvSpPr txBox="1"/>
          <p:nvPr/>
        </p:nvSpPr>
        <p:spPr>
          <a:xfrm>
            <a:off x="631072" y="6213556"/>
            <a:ext cx="4846859" cy="246221"/>
          </a:xfrm>
          <a:prstGeom prst="rect">
            <a:avLst/>
          </a:prstGeom>
          <a:noFill/>
        </p:spPr>
        <p:txBody>
          <a:bodyPr wrap="square" rtlCol="0" anchor="t">
            <a:spAutoFit/>
          </a:bodyPr>
          <a:lstStyle/>
          <a:p>
            <a:r>
              <a:rPr lang="en-US" altLang="zh-SG" sz="1000" b="1" dirty="0">
                <a:latin typeface="Arial" panose="020B0604020202020204" pitchFamily="34" charset="0"/>
                <a:ea typeface="华文仿宋"/>
                <a:cs typeface="Arial" panose="020B0604020202020204" pitchFamily="34" charset="0"/>
              </a:rPr>
              <a:t>Source</a:t>
            </a:r>
            <a:r>
              <a:rPr lang="en-US" altLang="zh-SG" sz="1000" dirty="0">
                <a:latin typeface="Arial" panose="020B0604020202020204" pitchFamily="34" charset="0"/>
                <a:ea typeface="华文仿宋"/>
                <a:cs typeface="Arial" panose="020B0604020202020204" pitchFamily="34" charset="0"/>
              </a:rPr>
              <a:t>: </a:t>
            </a:r>
            <a:r>
              <a:rPr lang="en-US" altLang="zh-SG" sz="1000" u="sng" dirty="0">
                <a:solidFill>
                  <a:srgbClr val="0070C0"/>
                </a:solidFill>
                <a:latin typeface="Arial" panose="020B0604020202020204" pitchFamily="34" charset="0"/>
                <a:ea typeface="华文仿宋"/>
                <a:cs typeface="Arial" panose="020B0604020202020204" pitchFamily="34" charset="0"/>
              </a:rPr>
              <a:t>http://www.seeprettyface.com/mydataset.html; http://www.taisau.com/</a:t>
            </a:r>
            <a:endParaRPr lang="zh-SG" altLang="en-US" sz="1000" u="sng"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1919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DA5EEB-384D-4466-B3C6-D418E0470454}"/>
              </a:ext>
            </a:extLst>
          </p:cNvPr>
          <p:cNvSpPr txBox="1"/>
          <p:nvPr/>
        </p:nvSpPr>
        <p:spPr>
          <a:xfrm>
            <a:off x="246859" y="186435"/>
            <a:ext cx="8488767" cy="523220"/>
          </a:xfrm>
          <a:prstGeom prst="rect">
            <a:avLst/>
          </a:prstGeom>
          <a:noFill/>
        </p:spPr>
        <p:txBody>
          <a:bodyPr wrap="square" rtlCol="0">
            <a:spAutoFit/>
          </a:bodyPr>
          <a:lstStyle/>
          <a:p>
            <a:r>
              <a:rPr lang="en-US" altLang="zh-SG" sz="2800" b="1" dirty="0">
                <a:latin typeface="Arial" panose="020B0604020202020204" pitchFamily="34" charset="0"/>
                <a:cs typeface="Arial" panose="020B0604020202020204" pitchFamily="34" charset="0"/>
              </a:rPr>
              <a:t>Overall System Design</a:t>
            </a:r>
            <a:endParaRPr lang="zh-SG" altLang="en-US" sz="28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975F5C4-E728-47A0-977D-F418E0D15C45}"/>
              </a:ext>
            </a:extLst>
          </p:cNvPr>
          <p:cNvPicPr>
            <a:picLocks noChangeAspect="1"/>
          </p:cNvPicPr>
          <p:nvPr/>
        </p:nvPicPr>
        <p:blipFill>
          <a:blip r:embed="rId2"/>
          <a:stretch>
            <a:fillRect/>
          </a:stretch>
        </p:blipFill>
        <p:spPr>
          <a:xfrm>
            <a:off x="881062" y="689064"/>
            <a:ext cx="10101263" cy="5982501"/>
          </a:xfrm>
          <a:prstGeom prst="rect">
            <a:avLst/>
          </a:prstGeom>
        </p:spPr>
      </p:pic>
    </p:spTree>
    <p:extLst>
      <p:ext uri="{BB962C8B-B14F-4D97-AF65-F5344CB8AC3E}">
        <p14:creationId xmlns:p14="http://schemas.microsoft.com/office/powerpoint/2010/main" val="2028537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DA5EEB-384D-4466-B3C6-D418E0470454}"/>
              </a:ext>
            </a:extLst>
          </p:cNvPr>
          <p:cNvSpPr txBox="1"/>
          <p:nvPr/>
        </p:nvSpPr>
        <p:spPr>
          <a:xfrm>
            <a:off x="443880" y="133167"/>
            <a:ext cx="8655732" cy="523220"/>
          </a:xfrm>
          <a:prstGeom prst="rect">
            <a:avLst/>
          </a:prstGeom>
          <a:noFill/>
        </p:spPr>
        <p:txBody>
          <a:bodyPr wrap="square" rtlCol="0">
            <a:spAutoFit/>
          </a:bodyPr>
          <a:lstStyle/>
          <a:p>
            <a:r>
              <a:rPr lang="en-US" altLang="zh-SG" sz="2800" b="1" dirty="0">
                <a:latin typeface="Arial" panose="020B0604020202020204" pitchFamily="34" charset="0"/>
                <a:cs typeface="Arial" panose="020B0604020202020204" pitchFamily="34" charset="0"/>
              </a:rPr>
              <a:t>O</a:t>
            </a:r>
            <a:r>
              <a:rPr lang="en-US" altLang="zh-CN" sz="2800" b="1" dirty="0">
                <a:latin typeface="Arial" panose="020B0604020202020204" pitchFamily="34" charset="0"/>
                <a:cs typeface="Arial" panose="020B0604020202020204" pitchFamily="34" charset="0"/>
              </a:rPr>
              <a:t>verall Process Design</a:t>
            </a:r>
            <a:endParaRPr lang="zh-SG" altLang="en-US" sz="28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377524EA-9B04-4DD9-9CA0-A1A35EED366B}"/>
              </a:ext>
            </a:extLst>
          </p:cNvPr>
          <p:cNvSpPr txBox="1"/>
          <p:nvPr/>
        </p:nvSpPr>
        <p:spPr>
          <a:xfrm>
            <a:off x="2572491" y="1070039"/>
            <a:ext cx="2123829" cy="369332"/>
          </a:xfrm>
          <a:prstGeom prst="rect">
            <a:avLst/>
          </a:prstGeom>
          <a:noFill/>
          <a:ln>
            <a:solidFill>
              <a:schemeClr val="tx1"/>
            </a:solidFill>
          </a:ln>
        </p:spPr>
        <p:txBody>
          <a:bodyPr wrap="square" rtlCol="0">
            <a:spAutoFit/>
          </a:bodyPr>
          <a:lstStyle/>
          <a:p>
            <a:r>
              <a:rPr lang="en-US" altLang="zh-SG" b="1" dirty="0">
                <a:latin typeface="Arial" panose="020B0604020202020204" pitchFamily="34" charset="0"/>
                <a:cs typeface="Arial" panose="020B0604020202020204" pitchFamily="34" charset="0"/>
              </a:rPr>
              <a:t>Image Generator</a:t>
            </a:r>
            <a:endParaRPr lang="zh-SG" altLang="en-US"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1A08F637-EB7D-4185-B56D-63A089555DA0}"/>
              </a:ext>
            </a:extLst>
          </p:cNvPr>
          <p:cNvSpPr txBox="1"/>
          <p:nvPr/>
        </p:nvSpPr>
        <p:spPr>
          <a:xfrm>
            <a:off x="7829377" y="1107670"/>
            <a:ext cx="1851789" cy="369332"/>
          </a:xfrm>
          <a:prstGeom prst="rect">
            <a:avLst/>
          </a:prstGeom>
          <a:noFill/>
          <a:ln>
            <a:solidFill>
              <a:schemeClr val="tx1"/>
            </a:solidFill>
          </a:ln>
        </p:spPr>
        <p:txBody>
          <a:bodyPr wrap="none" rtlCol="0">
            <a:spAutoFit/>
          </a:bodyPr>
          <a:lstStyle/>
          <a:p>
            <a:r>
              <a:rPr lang="en-US" altLang="zh-SG" b="1" dirty="0">
                <a:latin typeface="Arial" panose="020B0604020202020204" pitchFamily="34" charset="0"/>
                <a:cs typeface="Arial" panose="020B0604020202020204" pitchFamily="34" charset="0"/>
              </a:rPr>
              <a:t>Image Detector</a:t>
            </a:r>
            <a:endParaRPr lang="zh-SG" altLang="en-US" b="1" dirty="0">
              <a:latin typeface="Arial" panose="020B0604020202020204" pitchFamily="34" charset="0"/>
              <a:cs typeface="Arial" panose="020B0604020202020204" pitchFamily="34" charset="0"/>
            </a:endParaRPr>
          </a:p>
        </p:txBody>
      </p:sp>
      <p:sp>
        <p:nvSpPr>
          <p:cNvPr id="9" name="Flowchart: Multidocument 8">
            <a:extLst>
              <a:ext uri="{FF2B5EF4-FFF2-40B4-BE49-F238E27FC236}">
                <a16:creationId xmlns:a16="http://schemas.microsoft.com/office/drawing/2014/main" id="{4A9ED934-639E-4AF4-A542-DA2AE1E226FC}"/>
              </a:ext>
            </a:extLst>
          </p:cNvPr>
          <p:cNvSpPr/>
          <p:nvPr/>
        </p:nvSpPr>
        <p:spPr>
          <a:xfrm>
            <a:off x="612280" y="2301888"/>
            <a:ext cx="1516602" cy="927087"/>
          </a:xfrm>
          <a:prstGeom prst="flowChartMultidocument">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1400" dirty="0">
                <a:latin typeface="Arial" panose="020B0604020202020204" pitchFamily="34" charset="0"/>
                <a:cs typeface="Arial" panose="020B0604020202020204" pitchFamily="34" charset="0"/>
              </a:rPr>
              <a:t>Real Human Faces</a:t>
            </a:r>
            <a:endParaRPr lang="zh-SG" altLang="en-US" sz="1400" dirty="0">
              <a:latin typeface="Arial" panose="020B0604020202020204" pitchFamily="34" charset="0"/>
              <a:cs typeface="Arial" panose="020B0604020202020204" pitchFamily="34" charset="0"/>
            </a:endParaRPr>
          </a:p>
        </p:txBody>
      </p:sp>
      <p:sp>
        <p:nvSpPr>
          <p:cNvPr id="11" name="Flowchart: Process 10">
            <a:extLst>
              <a:ext uri="{FF2B5EF4-FFF2-40B4-BE49-F238E27FC236}">
                <a16:creationId xmlns:a16="http://schemas.microsoft.com/office/drawing/2014/main" id="{765B2AEF-6E8E-42DA-B19C-6B064566F8DE}"/>
              </a:ext>
            </a:extLst>
          </p:cNvPr>
          <p:cNvSpPr/>
          <p:nvPr/>
        </p:nvSpPr>
        <p:spPr>
          <a:xfrm>
            <a:off x="2354616" y="3125356"/>
            <a:ext cx="1288745" cy="837043"/>
          </a:xfrm>
          <a:prstGeom prst="flowChartProcess">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1400" dirty="0">
                <a:latin typeface="Arial" panose="020B0604020202020204" pitchFamily="34" charset="0"/>
                <a:cs typeface="Arial" panose="020B0604020202020204" pitchFamily="34" charset="0"/>
              </a:rPr>
              <a:t>Model Trainings</a:t>
            </a:r>
            <a:endParaRPr lang="zh-SG" altLang="en-US" sz="1400" dirty="0">
              <a:latin typeface="Arial" panose="020B0604020202020204" pitchFamily="34" charset="0"/>
              <a:cs typeface="Arial" panose="020B0604020202020204" pitchFamily="34" charset="0"/>
            </a:endParaRPr>
          </a:p>
        </p:txBody>
      </p:sp>
      <p:sp>
        <p:nvSpPr>
          <p:cNvPr id="16" name="Flowchart: Terminator 15">
            <a:extLst>
              <a:ext uri="{FF2B5EF4-FFF2-40B4-BE49-F238E27FC236}">
                <a16:creationId xmlns:a16="http://schemas.microsoft.com/office/drawing/2014/main" id="{C0ABC376-2AAD-43CE-952F-1C92068EF7A3}"/>
              </a:ext>
            </a:extLst>
          </p:cNvPr>
          <p:cNvSpPr/>
          <p:nvPr/>
        </p:nvSpPr>
        <p:spPr>
          <a:xfrm>
            <a:off x="4383573" y="2690030"/>
            <a:ext cx="1758299" cy="579492"/>
          </a:xfrm>
          <a:prstGeom prst="flowChartTerminator">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1400" dirty="0">
                <a:latin typeface="Arial" panose="020B0604020202020204" pitchFamily="34" charset="0"/>
                <a:cs typeface="Arial" panose="020B0604020202020204" pitchFamily="34" charset="0"/>
              </a:rPr>
              <a:t>Generate Fake Human Faces</a:t>
            </a:r>
            <a:endParaRPr lang="zh-SG" altLang="en-US" sz="1400" dirty="0">
              <a:latin typeface="Arial" panose="020B0604020202020204" pitchFamily="34" charset="0"/>
              <a:cs typeface="Arial" panose="020B0604020202020204" pitchFamily="34" charset="0"/>
            </a:endParaRPr>
          </a:p>
        </p:txBody>
      </p:sp>
      <p:sp>
        <p:nvSpPr>
          <p:cNvPr id="18" name="Flowchart: Terminator 17">
            <a:extLst>
              <a:ext uri="{FF2B5EF4-FFF2-40B4-BE49-F238E27FC236}">
                <a16:creationId xmlns:a16="http://schemas.microsoft.com/office/drawing/2014/main" id="{1AD4F93B-762F-424D-BC84-31302C58454C}"/>
              </a:ext>
            </a:extLst>
          </p:cNvPr>
          <p:cNvSpPr/>
          <p:nvPr/>
        </p:nvSpPr>
        <p:spPr>
          <a:xfrm>
            <a:off x="4345346" y="3623839"/>
            <a:ext cx="1815576" cy="579492"/>
          </a:xfrm>
          <a:prstGeom prst="flowChartTerminator">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1400" dirty="0">
                <a:latin typeface="Arial" panose="020B0604020202020204" pitchFamily="34" charset="0"/>
                <a:cs typeface="Arial" panose="020B0604020202020204" pitchFamily="34" charset="0"/>
              </a:rPr>
              <a:t>Generate Cartoon Faces</a:t>
            </a:r>
            <a:endParaRPr lang="zh-SG" altLang="en-US" sz="1400" dirty="0">
              <a:latin typeface="Arial" panose="020B0604020202020204" pitchFamily="34" charset="0"/>
              <a:cs typeface="Arial" panose="020B0604020202020204" pitchFamily="34" charset="0"/>
            </a:endParaRPr>
          </a:p>
        </p:txBody>
      </p:sp>
      <p:sp>
        <p:nvSpPr>
          <p:cNvPr id="20" name="Arrow: Right 19">
            <a:extLst>
              <a:ext uri="{FF2B5EF4-FFF2-40B4-BE49-F238E27FC236}">
                <a16:creationId xmlns:a16="http://schemas.microsoft.com/office/drawing/2014/main" id="{E8F89A6F-3AE5-49BD-90DC-4FF4535F4B3A}"/>
              </a:ext>
            </a:extLst>
          </p:cNvPr>
          <p:cNvSpPr/>
          <p:nvPr/>
        </p:nvSpPr>
        <p:spPr>
          <a:xfrm>
            <a:off x="6249661" y="2794796"/>
            <a:ext cx="681747" cy="22985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22" name="Flowchart: Process 21">
            <a:extLst>
              <a:ext uri="{FF2B5EF4-FFF2-40B4-BE49-F238E27FC236}">
                <a16:creationId xmlns:a16="http://schemas.microsoft.com/office/drawing/2014/main" id="{470D00B4-0BAD-48BE-BC73-3BF686D830FA}"/>
              </a:ext>
            </a:extLst>
          </p:cNvPr>
          <p:cNvSpPr/>
          <p:nvPr/>
        </p:nvSpPr>
        <p:spPr>
          <a:xfrm>
            <a:off x="7069410" y="2439092"/>
            <a:ext cx="1393113" cy="837042"/>
          </a:xfrm>
          <a:prstGeom prst="flowChartProcess">
            <a:avLst/>
          </a:prstGeom>
          <a:solidFill>
            <a:srgbClr val="7030A0">
              <a:alpha val="7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1400" dirty="0">
                <a:latin typeface="Arial" panose="020B0604020202020204" pitchFamily="34" charset="0"/>
                <a:cs typeface="Arial" panose="020B0604020202020204" pitchFamily="34" charset="0"/>
              </a:rPr>
              <a:t>Model Trainings</a:t>
            </a:r>
            <a:endParaRPr lang="zh-SG" altLang="en-US" sz="1400" dirty="0">
              <a:latin typeface="Arial" panose="020B0604020202020204" pitchFamily="34" charset="0"/>
              <a:cs typeface="Arial" panose="020B0604020202020204" pitchFamily="34" charset="0"/>
            </a:endParaRPr>
          </a:p>
        </p:txBody>
      </p:sp>
      <p:sp>
        <p:nvSpPr>
          <p:cNvPr id="26" name="Flowchart: Terminator 25">
            <a:extLst>
              <a:ext uri="{FF2B5EF4-FFF2-40B4-BE49-F238E27FC236}">
                <a16:creationId xmlns:a16="http://schemas.microsoft.com/office/drawing/2014/main" id="{29513DDF-A135-4B57-80D9-58289DD2F3E5}"/>
              </a:ext>
            </a:extLst>
          </p:cNvPr>
          <p:cNvSpPr/>
          <p:nvPr/>
        </p:nvSpPr>
        <p:spPr>
          <a:xfrm>
            <a:off x="9318735" y="2558436"/>
            <a:ext cx="2262833" cy="579493"/>
          </a:xfrm>
          <a:prstGeom prst="flowChartTerminator">
            <a:avLst/>
          </a:prstGeom>
          <a:solidFill>
            <a:srgbClr val="7030A0">
              <a:alpha val="7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1400" dirty="0">
                <a:latin typeface="Arial" panose="020B0604020202020204" pitchFamily="34" charset="0"/>
                <a:cs typeface="Arial" panose="020B0604020202020204" pitchFamily="34" charset="0"/>
              </a:rPr>
              <a:t>Predict the image is real/ fake</a:t>
            </a:r>
            <a:endParaRPr lang="zh-SG" altLang="en-US" sz="1400" dirty="0">
              <a:latin typeface="Arial" panose="020B0604020202020204" pitchFamily="34" charset="0"/>
              <a:cs typeface="Arial" panose="020B0604020202020204" pitchFamily="34" charset="0"/>
            </a:endParaRPr>
          </a:p>
        </p:txBody>
      </p:sp>
      <p:sp>
        <p:nvSpPr>
          <p:cNvPr id="30" name="Flowchart: Multidocument 29">
            <a:extLst>
              <a:ext uri="{FF2B5EF4-FFF2-40B4-BE49-F238E27FC236}">
                <a16:creationId xmlns:a16="http://schemas.microsoft.com/office/drawing/2014/main" id="{D35E9BDE-CA8C-4A6D-B96D-E965231600D1}"/>
              </a:ext>
            </a:extLst>
          </p:cNvPr>
          <p:cNvSpPr/>
          <p:nvPr/>
        </p:nvSpPr>
        <p:spPr>
          <a:xfrm>
            <a:off x="6974619" y="4217703"/>
            <a:ext cx="1663342" cy="923330"/>
          </a:xfrm>
          <a:prstGeom prst="flowChartMultidocument">
            <a:avLst/>
          </a:prstGeom>
          <a:solidFill>
            <a:srgbClr val="7030A0">
              <a:alpha val="7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1400" dirty="0">
                <a:latin typeface="Arial" panose="020B0604020202020204" pitchFamily="34" charset="0"/>
                <a:cs typeface="Arial" panose="020B0604020202020204" pitchFamily="34" charset="0"/>
              </a:rPr>
              <a:t>Cartoon Faces draw</a:t>
            </a:r>
            <a:r>
              <a:rPr lang="en-US" altLang="zh-CN" sz="1400" dirty="0">
                <a:latin typeface="Arial" panose="020B0604020202020204" pitchFamily="34" charset="0"/>
                <a:cs typeface="Arial" panose="020B0604020202020204" pitchFamily="34" charset="0"/>
              </a:rPr>
              <a:t>n</a:t>
            </a:r>
            <a:r>
              <a:rPr lang="en-US" altLang="zh-SG" sz="1400" dirty="0">
                <a:latin typeface="Arial" panose="020B0604020202020204" pitchFamily="34" charset="0"/>
                <a:cs typeface="Arial" panose="020B0604020202020204" pitchFamily="34" charset="0"/>
              </a:rPr>
              <a:t> by artists</a:t>
            </a:r>
            <a:endParaRPr lang="zh-SG" altLang="en-US" sz="1400" dirty="0">
              <a:latin typeface="Arial" panose="020B0604020202020204" pitchFamily="34" charset="0"/>
              <a:cs typeface="Arial" panose="020B0604020202020204" pitchFamily="34" charset="0"/>
            </a:endParaRPr>
          </a:p>
        </p:txBody>
      </p:sp>
      <p:sp>
        <p:nvSpPr>
          <p:cNvPr id="31" name="Arrow: Bent-Up 30">
            <a:extLst>
              <a:ext uri="{FF2B5EF4-FFF2-40B4-BE49-F238E27FC236}">
                <a16:creationId xmlns:a16="http://schemas.microsoft.com/office/drawing/2014/main" id="{2212EB54-084D-4D60-930B-DA7B923A69EA}"/>
              </a:ext>
            </a:extLst>
          </p:cNvPr>
          <p:cNvSpPr/>
          <p:nvPr/>
        </p:nvSpPr>
        <p:spPr>
          <a:xfrm rot="5400000">
            <a:off x="1542451" y="3028353"/>
            <a:ext cx="477448" cy="990600"/>
          </a:xfrm>
          <a:prstGeom prst="ben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34" name="Arrow: Curved Down 33">
            <a:extLst>
              <a:ext uri="{FF2B5EF4-FFF2-40B4-BE49-F238E27FC236}">
                <a16:creationId xmlns:a16="http://schemas.microsoft.com/office/drawing/2014/main" id="{A685863C-9534-4005-B3CB-57539048359B}"/>
              </a:ext>
            </a:extLst>
          </p:cNvPr>
          <p:cNvSpPr/>
          <p:nvPr/>
        </p:nvSpPr>
        <p:spPr>
          <a:xfrm>
            <a:off x="1666875" y="1721782"/>
            <a:ext cx="6134100" cy="523220"/>
          </a:xfrm>
          <a:prstGeom prst="curved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solidFill>
                <a:schemeClr val="tx1"/>
              </a:solidFill>
            </a:endParaRPr>
          </a:p>
        </p:txBody>
      </p:sp>
      <p:sp>
        <p:nvSpPr>
          <p:cNvPr id="36" name="Arrow: Right 35">
            <a:extLst>
              <a:ext uri="{FF2B5EF4-FFF2-40B4-BE49-F238E27FC236}">
                <a16:creationId xmlns:a16="http://schemas.microsoft.com/office/drawing/2014/main" id="{88580448-CAF3-4754-9C31-15EFEAF3E4A8}"/>
              </a:ext>
            </a:extLst>
          </p:cNvPr>
          <p:cNvSpPr/>
          <p:nvPr/>
        </p:nvSpPr>
        <p:spPr>
          <a:xfrm>
            <a:off x="8568805" y="2761831"/>
            <a:ext cx="681747" cy="22985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38" name="Arrow: Right 37">
            <a:extLst>
              <a:ext uri="{FF2B5EF4-FFF2-40B4-BE49-F238E27FC236}">
                <a16:creationId xmlns:a16="http://schemas.microsoft.com/office/drawing/2014/main" id="{6AAB96AB-7ABE-4BE2-A3DC-8884FF0682F2}"/>
              </a:ext>
            </a:extLst>
          </p:cNvPr>
          <p:cNvSpPr/>
          <p:nvPr/>
        </p:nvSpPr>
        <p:spPr>
          <a:xfrm rot="16200000">
            <a:off x="7463192" y="3664078"/>
            <a:ext cx="681747" cy="22985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40" name="Arrow: Right 39">
            <a:extLst>
              <a:ext uri="{FF2B5EF4-FFF2-40B4-BE49-F238E27FC236}">
                <a16:creationId xmlns:a16="http://schemas.microsoft.com/office/drawing/2014/main" id="{8B10A6B5-EB61-4F0B-BB74-7D1EB3D65C4A}"/>
              </a:ext>
            </a:extLst>
          </p:cNvPr>
          <p:cNvSpPr/>
          <p:nvPr/>
        </p:nvSpPr>
        <p:spPr>
          <a:xfrm rot="19934474">
            <a:off x="6261805" y="3502153"/>
            <a:ext cx="681747" cy="22985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42" name="Arrow: Right 41">
            <a:extLst>
              <a:ext uri="{FF2B5EF4-FFF2-40B4-BE49-F238E27FC236}">
                <a16:creationId xmlns:a16="http://schemas.microsoft.com/office/drawing/2014/main" id="{999806DC-573A-48C9-BAD1-1BC081A9C88A}"/>
              </a:ext>
            </a:extLst>
          </p:cNvPr>
          <p:cNvSpPr/>
          <p:nvPr/>
        </p:nvSpPr>
        <p:spPr>
          <a:xfrm rot="19934474">
            <a:off x="3744081" y="3057019"/>
            <a:ext cx="595875" cy="2466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44" name="Arrow: Right 43">
            <a:extLst>
              <a:ext uri="{FF2B5EF4-FFF2-40B4-BE49-F238E27FC236}">
                <a16:creationId xmlns:a16="http://schemas.microsoft.com/office/drawing/2014/main" id="{0A454313-4B6C-421B-B266-5B48C57117A2}"/>
              </a:ext>
            </a:extLst>
          </p:cNvPr>
          <p:cNvSpPr/>
          <p:nvPr/>
        </p:nvSpPr>
        <p:spPr>
          <a:xfrm rot="1943786">
            <a:off x="3718801" y="3715430"/>
            <a:ext cx="595875" cy="24661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45" name="TextBox 44">
            <a:extLst>
              <a:ext uri="{FF2B5EF4-FFF2-40B4-BE49-F238E27FC236}">
                <a16:creationId xmlns:a16="http://schemas.microsoft.com/office/drawing/2014/main" id="{AEF91958-8E31-44E1-B83D-0259B28A3395}"/>
              </a:ext>
            </a:extLst>
          </p:cNvPr>
          <p:cNvSpPr txBox="1"/>
          <p:nvPr/>
        </p:nvSpPr>
        <p:spPr>
          <a:xfrm>
            <a:off x="443882" y="5691505"/>
            <a:ext cx="8655731" cy="923330"/>
          </a:xfrm>
          <a:prstGeom prst="rect">
            <a:avLst/>
          </a:prstGeom>
          <a:noFill/>
        </p:spPr>
        <p:txBody>
          <a:bodyPr wrap="square" rtlCol="0">
            <a:spAutoFit/>
          </a:bodyPr>
          <a:lstStyle/>
          <a:p>
            <a:pPr marL="229235"/>
            <a:r>
              <a:rPr lang="en-SG" altLang="zh-SG" sz="1800" i="1" dirty="0">
                <a:effectLst/>
                <a:latin typeface="Arial" panose="020B0604020202020204" pitchFamily="34" charset="0"/>
                <a:ea typeface="SimSun" panose="02010600030101010101" pitchFamily="2" charset="-122"/>
                <a:cs typeface="Arial" panose="020B0604020202020204" pitchFamily="34" charset="0"/>
              </a:rPr>
              <a:t>Note</a:t>
            </a:r>
            <a:r>
              <a:rPr lang="en-SG" altLang="zh-SG" sz="1800" dirty="0">
                <a:effectLst/>
                <a:latin typeface="Arial" panose="020B0604020202020204" pitchFamily="34" charset="0"/>
                <a:ea typeface="SimSun" panose="02010600030101010101" pitchFamily="2" charset="-122"/>
                <a:cs typeface="Arial" panose="020B0604020202020204" pitchFamily="34" charset="0"/>
              </a:rPr>
              <a:t>,</a:t>
            </a:r>
            <a:endParaRPr lang="zh-CN" altLang="zh-SG" sz="1800" dirty="0">
              <a:effectLst/>
              <a:latin typeface="Arial" panose="020B0604020202020204" pitchFamily="34" charset="0"/>
              <a:ea typeface="SimSun" panose="02010600030101010101" pitchFamily="2" charset="-122"/>
              <a:cs typeface="Arial" panose="020B0604020202020204" pitchFamily="34" charset="0"/>
            </a:endParaRPr>
          </a:p>
          <a:p>
            <a:pPr marL="229235"/>
            <a:r>
              <a:rPr lang="en-SG" altLang="zh-SG" sz="1800" i="1" dirty="0">
                <a:effectLst/>
                <a:latin typeface="Arial" panose="020B0604020202020204" pitchFamily="34" charset="0"/>
                <a:ea typeface="SimSun" panose="02010600030101010101" pitchFamily="2" charset="-122"/>
                <a:cs typeface="Arial" panose="020B0604020202020204" pitchFamily="34" charset="0"/>
              </a:rPr>
              <a:t>The definition of “fake” is that facial photos are AI-generated. </a:t>
            </a:r>
            <a:endParaRPr lang="zh-CN" altLang="zh-SG" sz="1800" dirty="0">
              <a:effectLst/>
              <a:latin typeface="Arial" panose="020B0604020202020204" pitchFamily="34" charset="0"/>
              <a:ea typeface="SimSun" panose="02010600030101010101" pitchFamily="2" charset="-122"/>
              <a:cs typeface="Arial" panose="020B0604020202020204" pitchFamily="34" charset="0"/>
            </a:endParaRPr>
          </a:p>
          <a:p>
            <a:pPr marL="229235">
              <a:spcAft>
                <a:spcPts val="600"/>
              </a:spcAft>
            </a:pPr>
            <a:r>
              <a:rPr lang="en-SG" altLang="zh-SG" sz="1800" i="1" dirty="0">
                <a:effectLst/>
                <a:latin typeface="Arial" panose="020B0604020202020204" pitchFamily="34" charset="0"/>
                <a:ea typeface="SimSun" panose="02010600030101010101" pitchFamily="2" charset="-122"/>
                <a:cs typeface="Arial" panose="020B0604020202020204" pitchFamily="34" charset="0"/>
              </a:rPr>
              <a:t>The definition of “real” is that facial photos are produced by camera or artists. </a:t>
            </a:r>
            <a:endParaRPr lang="zh-CN" altLang="zh-SG" sz="1800" dirty="0">
              <a:effectLst/>
              <a:latin typeface="Arial" panose="020B0604020202020204" pitchFamily="34" charset="0"/>
              <a:ea typeface="SimSun" panose="02010600030101010101" pitchFamily="2" charset="-122"/>
              <a:cs typeface="Arial" panose="020B0604020202020204" pitchFamily="34" charset="0"/>
            </a:endParaRPr>
          </a:p>
        </p:txBody>
      </p:sp>
      <p:cxnSp>
        <p:nvCxnSpPr>
          <p:cNvPr id="49" name="Straight Connector 48">
            <a:extLst>
              <a:ext uri="{FF2B5EF4-FFF2-40B4-BE49-F238E27FC236}">
                <a16:creationId xmlns:a16="http://schemas.microsoft.com/office/drawing/2014/main" id="{E916C42F-9149-447F-9682-CFCCE35A4EC3}"/>
              </a:ext>
            </a:extLst>
          </p:cNvPr>
          <p:cNvCxnSpPr>
            <a:cxnSpLocks/>
          </p:cNvCxnSpPr>
          <p:nvPr/>
        </p:nvCxnSpPr>
        <p:spPr>
          <a:xfrm>
            <a:off x="6569476" y="1457952"/>
            <a:ext cx="0" cy="4314198"/>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4" name="Arrow: Bent 53">
            <a:extLst>
              <a:ext uri="{FF2B5EF4-FFF2-40B4-BE49-F238E27FC236}">
                <a16:creationId xmlns:a16="http://schemas.microsoft.com/office/drawing/2014/main" id="{F32FF590-1C9D-4FA4-8EE9-403D951B244C}"/>
              </a:ext>
            </a:extLst>
          </p:cNvPr>
          <p:cNvSpPr/>
          <p:nvPr/>
        </p:nvSpPr>
        <p:spPr>
          <a:xfrm rot="16200000">
            <a:off x="4570196" y="2408832"/>
            <a:ext cx="527484" cy="4010025"/>
          </a:xfrm>
          <a:prstGeom prst="bentArrow">
            <a:avLst>
              <a:gd name="adj1" fmla="val 25000"/>
              <a:gd name="adj2" fmla="val 25000"/>
              <a:gd name="adj3" fmla="val 25000"/>
              <a:gd name="adj4" fmla="val 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solidFill>
                <a:schemeClr val="tx1"/>
              </a:solidFill>
            </a:endParaRPr>
          </a:p>
        </p:txBody>
      </p:sp>
    </p:spTree>
    <p:extLst>
      <p:ext uri="{BB962C8B-B14F-4D97-AF65-F5344CB8AC3E}">
        <p14:creationId xmlns:p14="http://schemas.microsoft.com/office/powerpoint/2010/main" val="17060100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4d756387-e0c4-48bd-a8c8-e20c2528557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8F5A57DA4B9A446BBD0C862DDF48E3E" ma:contentTypeVersion="5" ma:contentTypeDescription="Create a new document." ma:contentTypeScope="" ma:versionID="567742c36f66ed1cf5b39b4173b2e1d6">
  <xsd:schema xmlns:xsd="http://www.w3.org/2001/XMLSchema" xmlns:xs="http://www.w3.org/2001/XMLSchema" xmlns:p="http://schemas.microsoft.com/office/2006/metadata/properties" xmlns:ns2="4d756387-e0c4-48bd-a8c8-e20c25285572" targetNamespace="http://schemas.microsoft.com/office/2006/metadata/properties" ma:root="true" ma:fieldsID="dcd391f2fadc38b57e47fc16dd908415" ns2:_="">
    <xsd:import namespace="4d756387-e0c4-48bd-a8c8-e20c2528557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756387-e0c4-48bd-a8c8-e20c252855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4d756387-e0c4-48bd-a8c8-e20c25285572"/>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1A295D70-88E2-44BC-8426-FFA093B2A0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756387-e0c4-48bd-a8c8-e20c252855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1624</Words>
  <Application>Microsoft Office PowerPoint</Application>
  <PresentationFormat>Widescreen</PresentationFormat>
  <Paragraphs>188</Paragraphs>
  <Slides>21</Slides>
  <Notes>5</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Cambria Math</vt:lpstr>
      <vt:lpstr>Times New Roman</vt:lpstr>
      <vt:lpstr>Tw Cen MT</vt:lpstr>
      <vt:lpstr>Tw Cen MT Condensed</vt:lpstr>
      <vt:lpstr>Wingdings</vt:lpstr>
      <vt:lpstr>Wingdings 3</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Enterprise Knowledge Graph System (Knowledge Graph Solution that leads to Enterprise AI)</dc:title>
  <dc:creator/>
  <cp:lastModifiedBy/>
  <cp:revision>318</cp:revision>
  <dcterms:created xsi:type="dcterms:W3CDTF">2020-04-15T08:51:20Z</dcterms:created>
  <dcterms:modified xsi:type="dcterms:W3CDTF">2020-10-31T05:25:36Z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0x010100F8F5A57DA4B9A446BBD0C862DDF48E3E</vt:lpwstr>
  </property>
</Properties>
</file>